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0" r:id="rId3"/>
    <p:sldId id="280" r:id="rId4"/>
    <p:sldId id="269" r:id="rId5"/>
    <p:sldId id="268" r:id="rId6"/>
    <p:sldId id="311" r:id="rId7"/>
    <p:sldId id="277" r:id="rId8"/>
    <p:sldId id="279" r:id="rId9"/>
    <p:sldId id="312" r:id="rId10"/>
    <p:sldId id="315" r:id="rId11"/>
    <p:sldId id="317" r:id="rId12"/>
    <p:sldId id="286" r:id="rId13"/>
    <p:sldId id="287" r:id="rId14"/>
    <p:sldId id="288" r:id="rId15"/>
    <p:sldId id="293" r:id="rId16"/>
    <p:sldId id="291" r:id="rId17"/>
    <p:sldId id="316" r:id="rId18"/>
    <p:sldId id="305" r:id="rId19"/>
    <p:sldId id="302" r:id="rId20"/>
    <p:sldId id="294" r:id="rId21"/>
    <p:sldId id="295" r:id="rId22"/>
    <p:sldId id="296" r:id="rId23"/>
    <p:sldId id="297" r:id="rId24"/>
    <p:sldId id="314" r:id="rId25"/>
    <p:sldId id="318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2" autoAdjust="0"/>
    <p:restoredTop sz="90942" autoAdjust="0"/>
  </p:normalViewPr>
  <p:slideViewPr>
    <p:cSldViewPr>
      <p:cViewPr>
        <p:scale>
          <a:sx n="75" d="100"/>
          <a:sy n="75" d="100"/>
        </p:scale>
        <p:origin x="-2664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88308-8C92-497B-9043-936FEC00B5E6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525B-D7D6-46FD-809E-76BB3837A79A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4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Since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there</a:t>
            </a:r>
            <a:r>
              <a:rPr lang="pt-BR" baseline="0" dirty="0" smtClean="0"/>
              <a:t> is a </a:t>
            </a:r>
            <a:r>
              <a:rPr lang="pt-BR" baseline="0" dirty="0" err="1" smtClean="0"/>
              <a:t>correlation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then</a:t>
            </a:r>
            <a:r>
              <a:rPr lang="pt-BR" baseline="0" dirty="0" smtClean="0"/>
              <a:t> in </a:t>
            </a:r>
            <a:r>
              <a:rPr lang="pt-BR" baseline="0" err="1" smtClean="0"/>
              <a:t>higher</a:t>
            </a:r>
            <a:r>
              <a:rPr lang="pt-BR" baseline="0" smtClean="0"/>
              <a:t> temperatures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Therefore</a:t>
            </a:r>
            <a:r>
              <a:rPr lang="pt-BR" dirty="0" smtClean="0"/>
              <a:t> </a:t>
            </a:r>
            <a:r>
              <a:rPr lang="pt-BR" dirty="0" err="1" smtClean="0"/>
              <a:t>little</a:t>
            </a:r>
            <a:r>
              <a:rPr lang="pt-BR" dirty="0" smtClean="0"/>
              <a:t> is </a:t>
            </a:r>
            <a:r>
              <a:rPr lang="pt-BR" dirty="0" err="1" smtClean="0"/>
              <a:t>known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about</a:t>
            </a:r>
            <a:r>
              <a:rPr lang="pt-BR" baseline="0" dirty="0" smtClean="0"/>
              <a:t> </a:t>
            </a:r>
            <a:r>
              <a:rPr lang="pt-BR" baseline="0" dirty="0" err="1" smtClean="0"/>
              <a:t>other</a:t>
            </a:r>
            <a:r>
              <a:rPr lang="pt-BR" baseline="0" dirty="0" smtClean="0"/>
              <a:t> trophic </a:t>
            </a:r>
            <a:r>
              <a:rPr lang="pt-BR" baseline="0" dirty="0" err="1" smtClean="0"/>
              <a:t>categories</a:t>
            </a:r>
            <a:r>
              <a:rPr lang="pt-BR" baseline="0" dirty="0" smtClean="0"/>
              <a:t>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Some </a:t>
            </a:r>
            <a:r>
              <a:rPr lang="pt-BR" dirty="0" err="1" smtClean="0"/>
              <a:t>studies</a:t>
            </a:r>
            <a:r>
              <a:rPr lang="pt-BR" dirty="0" smtClean="0"/>
              <a:t> </a:t>
            </a:r>
            <a:r>
              <a:rPr lang="pt-BR" dirty="0" err="1" smtClean="0"/>
              <a:t>that</a:t>
            </a:r>
            <a:r>
              <a:rPr lang="pt-BR" dirty="0" smtClean="0"/>
              <a:t> </a:t>
            </a:r>
            <a:r>
              <a:rPr lang="pt-BR" dirty="0" err="1" smtClean="0"/>
              <a:t>have</a:t>
            </a:r>
            <a:r>
              <a:rPr lang="pt-BR" dirty="0" smtClean="0"/>
              <a:t> </a:t>
            </a:r>
            <a:r>
              <a:rPr lang="pt-BR" dirty="0" err="1" smtClean="0"/>
              <a:t>tried</a:t>
            </a:r>
            <a:r>
              <a:rPr lang="pt-BR" dirty="0" smtClean="0"/>
              <a:t> to </a:t>
            </a:r>
            <a:r>
              <a:rPr lang="pt-BR" dirty="0" err="1" smtClean="0"/>
              <a:t>address</a:t>
            </a:r>
            <a:r>
              <a:rPr lang="pt-BR" dirty="0" smtClean="0"/>
              <a:t> </a:t>
            </a:r>
            <a:r>
              <a:rPr lang="pt-BR" dirty="0" err="1" smtClean="0"/>
              <a:t>other</a:t>
            </a:r>
            <a:r>
              <a:rPr lang="pt-BR" baseline="0" dirty="0" smtClean="0"/>
              <a:t> trophic </a:t>
            </a:r>
            <a:r>
              <a:rPr lang="pt-BR" baseline="0" dirty="0" err="1" smtClean="0"/>
              <a:t>categories</a:t>
            </a:r>
            <a:r>
              <a:rPr lang="pt-BR" baseline="0" dirty="0" smtClean="0"/>
              <a:t> are </a:t>
            </a:r>
            <a:r>
              <a:rPr lang="pt-BR" baseline="0" dirty="0" err="1" smtClean="0"/>
              <a:t>inferring</a:t>
            </a:r>
            <a:r>
              <a:rPr lang="pt-BR" baseline="0" dirty="0" smtClean="0"/>
              <a:t> </a:t>
            </a:r>
            <a:r>
              <a:rPr lang="pt-BR" baseline="0" dirty="0" err="1" smtClean="0"/>
              <a:t>function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through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species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abundance</a:t>
            </a:r>
            <a:r>
              <a:rPr lang="pt-BR" baseline="0" dirty="0" smtClean="0"/>
              <a:t>.</a:t>
            </a:r>
          </a:p>
          <a:p>
            <a:r>
              <a:rPr lang="pt-BR" baseline="0" dirty="0" err="1" smtClean="0"/>
              <a:t>Since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species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function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might</a:t>
            </a:r>
            <a:r>
              <a:rPr lang="pt-BR" baseline="0" dirty="0" smtClean="0"/>
              <a:t> </a:t>
            </a:r>
            <a:r>
              <a:rPr lang="pt-BR" baseline="0" dirty="0" err="1" smtClean="0"/>
              <a:t>be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disproportional</a:t>
            </a:r>
            <a:r>
              <a:rPr lang="pt-BR" baseline="0" dirty="0" smtClean="0"/>
              <a:t> to </a:t>
            </a:r>
            <a:r>
              <a:rPr lang="pt-BR" baseline="0" dirty="0" err="1" smtClean="0"/>
              <a:t>their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abundance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aim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study</a:t>
            </a:r>
            <a:r>
              <a:rPr lang="pt-BR" baseline="0" dirty="0" smtClean="0"/>
              <a:t> is to determine.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One</a:t>
            </a:r>
            <a:r>
              <a:rPr lang="pt-BR" dirty="0" smtClean="0"/>
              <a:t> </a:t>
            </a:r>
            <a:r>
              <a:rPr lang="pt-BR" dirty="0" err="1" smtClean="0"/>
              <a:t>must</a:t>
            </a:r>
            <a:r>
              <a:rPr lang="pt-BR" dirty="0" smtClean="0"/>
              <a:t> </a:t>
            </a:r>
            <a:r>
              <a:rPr lang="pt-BR" dirty="0" err="1" smtClean="0"/>
              <a:t>take</a:t>
            </a:r>
            <a:r>
              <a:rPr lang="pt-BR" dirty="0" smtClean="0"/>
              <a:t> </a:t>
            </a:r>
            <a:r>
              <a:rPr lang="pt-BR" dirty="0" err="1" smtClean="0"/>
              <a:t>caution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when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inferring</a:t>
            </a:r>
            <a:r>
              <a:rPr lang="pt-BR" baseline="0" dirty="0" smtClean="0"/>
              <a:t> </a:t>
            </a:r>
            <a:r>
              <a:rPr lang="pt-BR" baseline="0" dirty="0" err="1" smtClean="0"/>
              <a:t>function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through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abundance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2525B-D7D6-46FD-809E-76BB3837A79A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  <p:transition advTm="44303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85149-9993-4761-9391-73D6B60E3D24}" type="datetimeFigureOut">
              <a:rPr lang="pt-BR" smtClean="0"/>
              <a:pPr/>
              <a:t>08/07/2012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25E7-DBB4-4899-8228-62C9D955F960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44303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9.jpeg"/><Relationship Id="rId5" Type="http://schemas.openxmlformats.org/officeDocument/2006/relationships/image" Target="../media/image8.png"/><Relationship Id="rId10" Type="http://schemas.openxmlformats.org/officeDocument/2006/relationships/image" Target="../media/image23.jpe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ruser\Desktop\@@@@%20GOLongo_ICRS_Presentation\V&#237;deo_ICRS.wmv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image" Target="../media/image28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29.tiff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1.tiff"/><Relationship Id="rId5" Type="http://schemas.openxmlformats.org/officeDocument/2006/relationships/image" Target="../media/image8.png"/><Relationship Id="rId4" Type="http://schemas.openxmlformats.org/officeDocument/2006/relationships/image" Target="../media/image30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1.tiff"/><Relationship Id="rId5" Type="http://schemas.openxmlformats.org/officeDocument/2006/relationships/image" Target="../media/image32.tiff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6.jpeg"/><Relationship Id="rId5" Type="http://schemas.openxmlformats.org/officeDocument/2006/relationships/image" Target="../media/image8.png"/><Relationship Id="rId4" Type="http://schemas.openxmlformats.org/officeDocument/2006/relationships/image" Target="../media/image3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7.jpeg"/><Relationship Id="rId5" Type="http://schemas.openxmlformats.org/officeDocument/2006/relationships/image" Target="../media/image8.png"/><Relationship Id="rId4" Type="http://schemas.openxmlformats.org/officeDocument/2006/relationships/image" Target="../media/image38.tif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40.jpeg"/><Relationship Id="rId5" Type="http://schemas.openxmlformats.org/officeDocument/2006/relationships/image" Target="../media/image8.png"/><Relationship Id="rId4" Type="http://schemas.openxmlformats.org/officeDocument/2006/relationships/image" Target="../media/image39.tiff"/><Relationship Id="rId9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46.gif"/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44.jpeg"/><Relationship Id="rId5" Type="http://schemas.openxmlformats.org/officeDocument/2006/relationships/image" Target="../media/image4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2.png"/><Relationship Id="rId14" Type="http://schemas.openxmlformats.org/officeDocument/2006/relationships/image" Target="../media/image47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600" dirty="0" err="1" smtClean="0"/>
              <a:t>Reef</a:t>
            </a:r>
            <a:r>
              <a:rPr lang="pt-BR" sz="3600" dirty="0" smtClean="0"/>
              <a:t> </a:t>
            </a:r>
            <a:r>
              <a:rPr lang="pt-BR" sz="3600" dirty="0" err="1" smtClean="0"/>
              <a:t>fish</a:t>
            </a:r>
            <a:r>
              <a:rPr lang="pt-BR" sz="3600" dirty="0" smtClean="0"/>
              <a:t> </a:t>
            </a:r>
            <a:r>
              <a:rPr lang="pt-BR" sz="3600" dirty="0" err="1" smtClean="0"/>
              <a:t>feeding</a:t>
            </a:r>
            <a:r>
              <a:rPr lang="pt-BR" sz="3600" dirty="0" smtClean="0"/>
              <a:t> </a:t>
            </a:r>
            <a:r>
              <a:rPr lang="pt-BR" sz="3600" dirty="0" err="1" smtClean="0"/>
              <a:t>impact</a:t>
            </a:r>
            <a:r>
              <a:rPr lang="pt-BR" sz="3600" dirty="0" smtClean="0"/>
              <a:t> </a:t>
            </a:r>
            <a:r>
              <a:rPr lang="pt-BR" sz="3600" dirty="0" err="1" smtClean="0"/>
              <a:t>on</a:t>
            </a:r>
            <a:r>
              <a:rPr lang="pt-BR" sz="3600" dirty="0" smtClean="0"/>
              <a:t> </a:t>
            </a:r>
            <a:r>
              <a:rPr lang="pt-BR" sz="3600" dirty="0" err="1" smtClean="0"/>
              <a:t>benthos</a:t>
            </a:r>
            <a:r>
              <a:rPr lang="pt-BR" sz="3600" dirty="0" smtClean="0"/>
              <a:t> </a:t>
            </a:r>
            <a:r>
              <a:rPr lang="pt-BR" sz="3600" dirty="0" err="1" smtClean="0"/>
              <a:t>remarkably</a:t>
            </a:r>
            <a:r>
              <a:rPr lang="pt-BR" sz="3600" dirty="0" smtClean="0"/>
              <a:t> varies </a:t>
            </a:r>
            <a:r>
              <a:rPr lang="pt-BR" sz="3600" dirty="0" err="1" smtClean="0"/>
              <a:t>with</a:t>
            </a:r>
            <a:r>
              <a:rPr lang="pt-BR" sz="3600" dirty="0" smtClean="0"/>
              <a:t> latitude</a:t>
            </a:r>
            <a:endParaRPr lang="pt-BR" sz="3600" dirty="0"/>
          </a:p>
        </p:txBody>
      </p:sp>
      <p:sp>
        <p:nvSpPr>
          <p:cNvPr id="27" name="Retângulo de cantos arredondados 26"/>
          <p:cNvSpPr/>
          <p:nvPr/>
        </p:nvSpPr>
        <p:spPr>
          <a:xfrm>
            <a:off x="2805572" y="3429000"/>
            <a:ext cx="3528392" cy="15841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77581" y="3429000"/>
            <a:ext cx="3384375" cy="15841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spcBef>
                <a:spcPct val="0"/>
              </a:spcBef>
            </a:pPr>
            <a:endParaRPr lang="pt-BR" sz="700" b="1" dirty="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</a:pPr>
            <a:r>
              <a:rPr lang="pt-BR" sz="2200" b="1" dirty="0" smtClean="0">
                <a:solidFill>
                  <a:schemeClr val="tx2"/>
                </a:solidFill>
              </a:rPr>
              <a:t>Guilherme </a:t>
            </a:r>
            <a:r>
              <a:rPr lang="pt-BR" sz="2200" b="1" dirty="0">
                <a:solidFill>
                  <a:schemeClr val="tx2"/>
                </a:solidFill>
              </a:rPr>
              <a:t>O. </a:t>
            </a:r>
            <a:r>
              <a:rPr lang="pt-BR" sz="2200" b="1" dirty="0" smtClean="0">
                <a:solidFill>
                  <a:schemeClr val="tx2"/>
                </a:solidFill>
              </a:rPr>
              <a:t>Longo</a:t>
            </a:r>
            <a:endParaRPr lang="pt-BR" sz="2200" dirty="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</a:pPr>
            <a:r>
              <a:rPr lang="pt-BR" sz="2200" dirty="0" smtClean="0">
                <a:solidFill>
                  <a:schemeClr val="tx2"/>
                </a:solidFill>
              </a:rPr>
              <a:t>PhD Candidate, UFSC, </a:t>
            </a:r>
            <a:r>
              <a:rPr lang="pt-BR" sz="2200" dirty="0" err="1" smtClean="0">
                <a:solidFill>
                  <a:schemeClr val="tx2"/>
                </a:solidFill>
              </a:rPr>
              <a:t>Brazil</a:t>
            </a:r>
            <a:endParaRPr lang="pt-BR" sz="2200" dirty="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</a:pPr>
            <a:r>
              <a:rPr lang="pt-BR" sz="2400" dirty="0" smtClean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pt-BR" sz="1900" dirty="0" err="1" smtClean="0">
                <a:solidFill>
                  <a:schemeClr val="tx2"/>
                </a:solidFill>
              </a:rPr>
              <a:t>C.E.L</a:t>
            </a:r>
            <a:r>
              <a:rPr lang="pt-BR" sz="1900" dirty="0" err="1">
                <a:solidFill>
                  <a:schemeClr val="tx2"/>
                </a:solidFill>
              </a:rPr>
              <a:t>.</a:t>
            </a:r>
            <a:r>
              <a:rPr lang="pt-BR" sz="1900" dirty="0">
                <a:solidFill>
                  <a:schemeClr val="tx2"/>
                </a:solidFill>
              </a:rPr>
              <a:t> </a:t>
            </a:r>
            <a:r>
              <a:rPr lang="pt-BR" sz="1900" dirty="0" smtClean="0">
                <a:solidFill>
                  <a:schemeClr val="tx2"/>
                </a:solidFill>
              </a:rPr>
              <a:t>Ferreira, UFF, </a:t>
            </a:r>
            <a:r>
              <a:rPr lang="pt-BR" sz="1900" dirty="0" err="1" smtClean="0">
                <a:solidFill>
                  <a:schemeClr val="tx2"/>
                </a:solidFill>
              </a:rPr>
              <a:t>Brazil</a:t>
            </a:r>
            <a:endParaRPr lang="pt-BR" sz="1900" dirty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pt-BR" sz="1900" dirty="0">
                <a:solidFill>
                  <a:schemeClr val="tx2"/>
                </a:solidFill>
              </a:rPr>
              <a:t>S.R. </a:t>
            </a:r>
            <a:r>
              <a:rPr lang="pt-BR" sz="1900" dirty="0" err="1" smtClean="0">
                <a:solidFill>
                  <a:schemeClr val="tx2"/>
                </a:solidFill>
              </a:rPr>
              <a:t>Floeter</a:t>
            </a:r>
            <a:r>
              <a:rPr lang="pt-BR" sz="1900" dirty="0" smtClean="0">
                <a:solidFill>
                  <a:schemeClr val="tx2"/>
                </a:solidFill>
              </a:rPr>
              <a:t>, UFSC, </a:t>
            </a:r>
            <a:r>
              <a:rPr lang="pt-BR" sz="1900" dirty="0" err="1" smtClean="0">
                <a:solidFill>
                  <a:schemeClr val="tx2"/>
                </a:solidFill>
              </a:rPr>
              <a:t>Brazil</a:t>
            </a:r>
            <a:endParaRPr lang="pt-BR" sz="1900" dirty="0">
              <a:solidFill>
                <a:schemeClr val="tx2"/>
              </a:solidFill>
            </a:endParaRPr>
          </a:p>
        </p:txBody>
      </p:sp>
      <p:pic>
        <p:nvPicPr>
          <p:cNvPr id="6" name="Picture 9" descr="Logo_high 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5455" y="5139155"/>
            <a:ext cx="1403648" cy="130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73886"/>
            <a:ext cx="10112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agarras 27 10 2005 0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955" y="188640"/>
            <a:ext cx="1649826" cy="10427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9" descr="C:\Users\LBMM\Desktop\Guilherme\Diversos\Resultados_Preliminares_JUN_10\Camera_fishes.jpg"/>
          <p:cNvPicPr>
            <a:picLocks noChangeAspect="1" noChangeArrowheads="1"/>
          </p:cNvPicPr>
          <p:nvPr/>
        </p:nvPicPr>
        <p:blipFill>
          <a:blip r:embed="rId5" cstate="print"/>
          <a:srcRect l="48804" t="57961" r="3782" b="4742"/>
          <a:stretch>
            <a:fillRect/>
          </a:stretch>
        </p:blipFill>
        <p:spPr bwMode="auto">
          <a:xfrm>
            <a:off x="7020272" y="188640"/>
            <a:ext cx="1428317" cy="104274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9" descr="C:\Users\LBMM\Desktop\Guilherme\Diversos\Resultados_Preliminares_JUN_10\Camera_fishes.jpg"/>
          <p:cNvPicPr>
            <a:picLocks noChangeAspect="1" noChangeArrowheads="1"/>
          </p:cNvPicPr>
          <p:nvPr/>
        </p:nvPicPr>
        <p:blipFill>
          <a:blip r:embed="rId5" cstate="print"/>
          <a:srcRect l="59371" t="2848" r="7413" b="49325"/>
          <a:stretch>
            <a:fillRect/>
          </a:stretch>
        </p:blipFill>
        <p:spPr bwMode="auto">
          <a:xfrm rot="16200000">
            <a:off x="858920" y="13289"/>
            <a:ext cx="1042744" cy="13934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4" descr="Kadu_bodianus_pulchellus_a"/>
          <p:cNvPicPr>
            <a:picLocks noChangeAspect="1" noChangeArrowheads="1"/>
          </p:cNvPicPr>
          <p:nvPr/>
        </p:nvPicPr>
        <p:blipFill>
          <a:blip r:embed="rId6" cstate="print"/>
          <a:srcRect t="11533"/>
          <a:stretch>
            <a:fillRect/>
          </a:stretch>
        </p:blipFill>
        <p:spPr bwMode="auto">
          <a:xfrm>
            <a:off x="4114721" y="188640"/>
            <a:ext cx="933495" cy="10427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9" name="Picture 5" descr="C:\Users\Avell\@_Guilherme_Longo\Guilherme_old_PC\Fotos_Gui_Boas\Arvoredo\Baía_da_Tartaruga\psemac2.jpg"/>
          <p:cNvPicPr>
            <a:picLocks noChangeAspect="1" noChangeArrowheads="1"/>
          </p:cNvPicPr>
          <p:nvPr/>
        </p:nvPicPr>
        <p:blipFill>
          <a:blip r:embed="rId7" cstate="print"/>
          <a:srcRect t="589"/>
          <a:stretch>
            <a:fillRect/>
          </a:stretch>
        </p:blipFill>
        <p:spPr bwMode="auto">
          <a:xfrm>
            <a:off x="5242156" y="188640"/>
            <a:ext cx="1584176" cy="104274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Imagem 17" descr="LOGO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79471" y="5373216"/>
            <a:ext cx="3164529" cy="107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5818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3" name="Picture 3" descr="C:\Users\Avell\@_Guilherme_Longo\Aulas Recifais\Figs_Ecom_alimentar\Cagarras 27 10 2005 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67543" y="1412776"/>
            <a:ext cx="3204943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Avell\Desktop\Alagoas\12_03_2012_Taocas\IMG_21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484784"/>
            <a:ext cx="3168353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 cstate="print"/>
          <a:srcRect l="3455" t="49861" r="51049" b="2639"/>
          <a:stretch>
            <a:fillRect/>
          </a:stretch>
        </p:blipFill>
        <p:spPr bwMode="auto">
          <a:xfrm>
            <a:off x="3707904" y="4221088"/>
            <a:ext cx="2277852" cy="1730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Retângulo 36"/>
          <p:cNvSpPr/>
          <p:nvPr/>
        </p:nvSpPr>
        <p:spPr>
          <a:xfrm>
            <a:off x="467544" y="6165304"/>
            <a:ext cx="8676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dirty="0" err="1" smtClean="0">
                <a:latin typeface="Calibri" pitchFamily="34" charset="0"/>
              </a:rPr>
              <a:t>Hay</a:t>
            </a:r>
            <a:r>
              <a:rPr lang="pt-BR" dirty="0" smtClean="0">
                <a:latin typeface="Calibri" pitchFamily="34" charset="0"/>
              </a:rPr>
              <a:t> 1997, </a:t>
            </a:r>
            <a:r>
              <a:rPr lang="pt-BR" b="1" dirty="0" smtClean="0">
                <a:latin typeface="Calibri" pitchFamily="34" charset="0"/>
              </a:rPr>
              <a:t>Coral </a:t>
            </a:r>
            <a:r>
              <a:rPr lang="pt-BR" b="1" dirty="0" err="1" smtClean="0">
                <a:latin typeface="Calibri" pitchFamily="34" charset="0"/>
              </a:rPr>
              <a:t>Reefs</a:t>
            </a:r>
            <a:r>
              <a:rPr lang="pt-BR" dirty="0" smtClean="0">
                <a:latin typeface="Calibri" pitchFamily="34" charset="0"/>
              </a:rPr>
              <a:t>;</a:t>
            </a:r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dirty="0" err="1" smtClean="0">
                <a:latin typeface="Calibri" pitchFamily="34" charset="0"/>
              </a:rPr>
              <a:t>Bellwood</a:t>
            </a:r>
            <a:r>
              <a:rPr lang="pt-BR" dirty="0" smtClean="0">
                <a:latin typeface="Calibri" pitchFamily="34" charset="0"/>
              </a:rPr>
              <a:t> </a:t>
            </a:r>
            <a:r>
              <a:rPr lang="pt-BR" dirty="0" err="1" smtClean="0">
                <a:latin typeface="Calibri" pitchFamily="34" charset="0"/>
              </a:rPr>
              <a:t>et</a:t>
            </a:r>
            <a:r>
              <a:rPr lang="pt-BR" dirty="0" smtClean="0">
                <a:latin typeface="Calibri" pitchFamily="34" charset="0"/>
              </a:rPr>
              <a:t> al. 2003, </a:t>
            </a:r>
            <a:r>
              <a:rPr lang="pt-BR" b="1" dirty="0" err="1" smtClean="0">
                <a:latin typeface="Calibri" pitchFamily="34" charset="0"/>
              </a:rPr>
              <a:t>Ecol</a:t>
            </a:r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b="1" dirty="0" err="1" smtClean="0">
                <a:latin typeface="Calibri" pitchFamily="34" charset="0"/>
              </a:rPr>
              <a:t>Lett</a:t>
            </a:r>
            <a:r>
              <a:rPr lang="pt-BR" dirty="0" smtClean="0">
                <a:latin typeface="Calibri" pitchFamily="34" charset="0"/>
              </a:rPr>
              <a:t>;</a:t>
            </a:r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dirty="0" err="1" smtClean="0">
                <a:latin typeface="Calibri" pitchFamily="34" charset="0"/>
              </a:rPr>
              <a:t>Bonaldo</a:t>
            </a:r>
            <a:r>
              <a:rPr lang="pt-BR" dirty="0" smtClean="0">
                <a:latin typeface="Calibri" pitchFamily="34" charset="0"/>
              </a:rPr>
              <a:t> </a:t>
            </a:r>
            <a:r>
              <a:rPr lang="pt-BR" dirty="0" err="1" smtClean="0">
                <a:latin typeface="Calibri" pitchFamily="34" charset="0"/>
              </a:rPr>
              <a:t>et</a:t>
            </a:r>
            <a:r>
              <a:rPr lang="pt-BR" dirty="0" smtClean="0">
                <a:latin typeface="Calibri" pitchFamily="34" charset="0"/>
              </a:rPr>
              <a:t> al. 2011, </a:t>
            </a:r>
            <a:r>
              <a:rPr lang="pt-BR" b="1" dirty="0" smtClean="0">
                <a:latin typeface="Calibri" pitchFamily="34" charset="0"/>
              </a:rPr>
              <a:t>Coral </a:t>
            </a:r>
            <a:r>
              <a:rPr lang="pt-BR" b="1" dirty="0" err="1" smtClean="0">
                <a:latin typeface="Calibri" pitchFamily="34" charset="0"/>
              </a:rPr>
              <a:t>Reefs</a:t>
            </a:r>
            <a:r>
              <a:rPr lang="pt-BR" b="1" dirty="0" smtClean="0">
                <a:latin typeface="Calibri" pitchFamily="34" charset="0"/>
              </a:rPr>
              <a:t> </a:t>
            </a:r>
            <a:endParaRPr lang="pt-BR" b="1" dirty="0">
              <a:latin typeface="Calibri" pitchFamily="34" charset="0"/>
            </a:endParaRPr>
          </a:p>
        </p:txBody>
      </p:sp>
      <p:sp>
        <p:nvSpPr>
          <p:cNvPr id="38" name="Título 1"/>
          <p:cNvSpPr txBox="1">
            <a:spLocks/>
          </p:cNvSpPr>
          <p:nvPr/>
        </p:nvSpPr>
        <p:spPr>
          <a:xfrm>
            <a:off x="179512" y="353404"/>
            <a:ext cx="52565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200" dirty="0" err="1">
                <a:solidFill>
                  <a:schemeClr val="lt1"/>
                </a:solidFill>
              </a:rPr>
              <a:t>Why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reef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fish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feeding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impact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on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benthos</a:t>
            </a:r>
            <a:r>
              <a:rPr lang="pt-BR" sz="2200" dirty="0" smtClean="0">
                <a:solidFill>
                  <a:schemeClr val="lt1"/>
                </a:solidFill>
              </a:rPr>
              <a:t>?</a:t>
            </a:r>
            <a:endParaRPr lang="pt-BR" sz="2200" dirty="0">
              <a:solidFill>
                <a:schemeClr val="lt1"/>
              </a:solidFill>
            </a:endParaRPr>
          </a:p>
        </p:txBody>
      </p:sp>
      <p:cxnSp>
        <p:nvCxnSpPr>
          <p:cNvPr id="42" name="Conector de seta reta 41"/>
          <p:cNvCxnSpPr/>
          <p:nvPr/>
        </p:nvCxnSpPr>
        <p:spPr>
          <a:xfrm>
            <a:off x="3923928" y="2492896"/>
            <a:ext cx="1728192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5" name="CaixaDeTexto 44"/>
          <p:cNvSpPr txBox="1"/>
          <p:nvPr/>
        </p:nvSpPr>
        <p:spPr>
          <a:xfrm>
            <a:off x="4164832" y="1991454"/>
            <a:ext cx="1124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 err="1" smtClean="0"/>
              <a:t>Seaweed</a:t>
            </a:r>
            <a:endParaRPr lang="pt-BR" sz="2000" dirty="0" smtClean="0"/>
          </a:p>
          <a:p>
            <a:pPr algn="ctr"/>
            <a:endParaRPr lang="pt-BR" sz="2000" dirty="0" smtClean="0"/>
          </a:p>
          <a:p>
            <a:pPr algn="ctr"/>
            <a:r>
              <a:rPr lang="pt-BR" sz="2000" dirty="0" err="1" smtClean="0"/>
              <a:t>Corals</a:t>
            </a:r>
            <a:endParaRPr lang="pt-BR" sz="2000" dirty="0"/>
          </a:p>
        </p:txBody>
      </p:sp>
      <p:cxnSp>
        <p:nvCxnSpPr>
          <p:cNvPr id="63" name="Forma 62"/>
          <p:cNvCxnSpPr/>
          <p:nvPr/>
        </p:nvCxnSpPr>
        <p:spPr>
          <a:xfrm rot="16200000" flipH="1">
            <a:off x="1574521" y="3690175"/>
            <a:ext cx="1224136" cy="1565882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5" name="CaixaDeTexto 64"/>
          <p:cNvSpPr txBox="1"/>
          <p:nvPr/>
        </p:nvSpPr>
        <p:spPr>
          <a:xfrm>
            <a:off x="1619672" y="4581128"/>
            <a:ext cx="118442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err="1" smtClean="0"/>
              <a:t>Bioerosion</a:t>
            </a:r>
            <a:endParaRPr lang="pt-BR" dirty="0" smtClean="0"/>
          </a:p>
          <a:p>
            <a:pPr algn="ctr"/>
            <a:endParaRPr lang="pt-BR" sz="2000" dirty="0" smtClean="0"/>
          </a:p>
          <a:p>
            <a:pPr algn="ctr"/>
            <a:r>
              <a:rPr lang="pt-BR" sz="2000" dirty="0" smtClean="0"/>
              <a:t>CaCo3</a:t>
            </a:r>
            <a:endParaRPr lang="pt-BR" sz="2000" dirty="0"/>
          </a:p>
        </p:txBody>
      </p:sp>
      <p:pic>
        <p:nvPicPr>
          <p:cNvPr id="82" name="Picture 4" descr="Spaamp defecando (JPK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4221088"/>
            <a:ext cx="2464397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41855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" name="TextBox 28"/>
          <p:cNvSpPr txBox="1">
            <a:spLocks noChangeArrowheads="1"/>
          </p:cNvSpPr>
          <p:nvPr/>
        </p:nvSpPr>
        <p:spPr bwMode="auto">
          <a:xfrm>
            <a:off x="3466997" y="6165304"/>
            <a:ext cx="56770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dirty="0" err="1" smtClean="0">
                <a:latin typeface="Calibri" pitchFamily="34" charset="0"/>
              </a:rPr>
              <a:t>Carpenter</a:t>
            </a:r>
            <a:r>
              <a:rPr lang="pt-BR" dirty="0" smtClean="0">
                <a:latin typeface="Calibri" pitchFamily="34" charset="0"/>
              </a:rPr>
              <a:t> 1986, </a:t>
            </a:r>
            <a:r>
              <a:rPr lang="pt-BR" b="1" dirty="0" err="1" smtClean="0">
                <a:latin typeface="Calibri" pitchFamily="34" charset="0"/>
              </a:rPr>
              <a:t>Ecol</a:t>
            </a:r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b="1" dirty="0" err="1" smtClean="0">
                <a:latin typeface="Calibri" pitchFamily="34" charset="0"/>
              </a:rPr>
              <a:t>Monogr</a:t>
            </a:r>
            <a:r>
              <a:rPr lang="pt-BR" dirty="0" smtClean="0">
                <a:latin typeface="Calibri" pitchFamily="34" charset="0"/>
              </a:rPr>
              <a:t>;</a:t>
            </a:r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dirty="0" err="1" smtClean="0">
                <a:latin typeface="Calibri" pitchFamily="34" charset="0"/>
              </a:rPr>
              <a:t>McCormick</a:t>
            </a:r>
            <a:r>
              <a:rPr lang="pt-BR" dirty="0" smtClean="0">
                <a:latin typeface="Calibri" pitchFamily="34" charset="0"/>
              </a:rPr>
              <a:t> 1995, </a:t>
            </a:r>
            <a:r>
              <a:rPr lang="pt-BR" b="1" dirty="0" smtClean="0">
                <a:latin typeface="Calibri" pitchFamily="34" charset="0"/>
              </a:rPr>
              <a:t>Mar </a:t>
            </a:r>
            <a:r>
              <a:rPr lang="pt-BR" b="1" dirty="0" err="1" smtClean="0">
                <a:latin typeface="Calibri" pitchFamily="34" charset="0"/>
              </a:rPr>
              <a:t>Biol</a:t>
            </a:r>
            <a:endParaRPr lang="pt-BR" dirty="0">
              <a:latin typeface="Calibri" pitchFamily="34" charset="0"/>
            </a:endParaRPr>
          </a:p>
        </p:txBody>
      </p:sp>
      <p:pic>
        <p:nvPicPr>
          <p:cNvPr id="16" name="Picture 5" descr="C:\Users\Avell\@_Guilherme_Longo\Guilherme_old_PC\Fotos_Gui_Boas\Arvoredo\Baía_da_Tartaruga\psemac2.jpg"/>
          <p:cNvPicPr>
            <a:picLocks noChangeAspect="1" noChangeArrowheads="1"/>
          </p:cNvPicPr>
          <p:nvPr/>
        </p:nvPicPr>
        <p:blipFill>
          <a:blip r:embed="rId4" cstate="print"/>
          <a:srcRect t="589"/>
          <a:stretch>
            <a:fillRect/>
          </a:stretch>
        </p:blipFill>
        <p:spPr bwMode="auto">
          <a:xfrm>
            <a:off x="467544" y="4149048"/>
            <a:ext cx="2581582" cy="16992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4" descr="Kadu_bodianus_pulchellus_a"/>
          <p:cNvPicPr>
            <a:picLocks noChangeAspect="1" noChangeArrowheads="1"/>
          </p:cNvPicPr>
          <p:nvPr/>
        </p:nvPicPr>
        <p:blipFill>
          <a:blip r:embed="rId5" cstate="print"/>
          <a:srcRect t="11533"/>
          <a:stretch>
            <a:fillRect/>
          </a:stretch>
        </p:blipFill>
        <p:spPr bwMode="auto">
          <a:xfrm>
            <a:off x="755576" y="1412776"/>
            <a:ext cx="2016224" cy="22521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ítulo 1"/>
          <p:cNvSpPr txBox="1">
            <a:spLocks/>
          </p:cNvSpPr>
          <p:nvPr/>
        </p:nvSpPr>
        <p:spPr>
          <a:xfrm>
            <a:off x="179512" y="353404"/>
            <a:ext cx="52565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200" dirty="0" err="1">
                <a:solidFill>
                  <a:schemeClr val="lt1"/>
                </a:solidFill>
              </a:rPr>
              <a:t>Why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reef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fish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>
                <a:solidFill>
                  <a:schemeClr val="lt1"/>
                </a:solidFill>
              </a:rPr>
              <a:t>feeding</a:t>
            </a:r>
            <a:r>
              <a:rPr lang="pt-BR" sz="2200" dirty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impact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on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benthos</a:t>
            </a:r>
            <a:r>
              <a:rPr lang="pt-BR" sz="2200" dirty="0" smtClean="0">
                <a:solidFill>
                  <a:schemeClr val="lt1"/>
                </a:solidFill>
              </a:rPr>
              <a:t>?</a:t>
            </a:r>
            <a:endParaRPr lang="pt-BR" sz="2200" dirty="0">
              <a:solidFill>
                <a:schemeClr val="lt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098256" y="1628800"/>
            <a:ext cx="164731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 err="1" smtClean="0"/>
              <a:t>Zoobenthivores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965831" y="2420888"/>
            <a:ext cx="391216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 err="1" smtClean="0"/>
              <a:t>Indirect</a:t>
            </a:r>
            <a:r>
              <a:rPr lang="pt-BR" dirty="0" smtClean="0"/>
              <a:t> </a:t>
            </a:r>
            <a:r>
              <a:rPr lang="pt-BR" dirty="0" err="1" smtClean="0"/>
              <a:t>effects</a:t>
            </a:r>
            <a:r>
              <a:rPr lang="pt-BR" dirty="0" smtClean="0"/>
              <a:t> </a:t>
            </a:r>
            <a:r>
              <a:rPr lang="pt-BR" dirty="0" err="1" smtClean="0"/>
              <a:t>on</a:t>
            </a:r>
            <a:r>
              <a:rPr lang="pt-BR" dirty="0" smtClean="0"/>
              <a:t> </a:t>
            </a:r>
            <a:r>
              <a:rPr lang="pt-BR" dirty="0" err="1" smtClean="0"/>
              <a:t>benthic</a:t>
            </a:r>
            <a:r>
              <a:rPr lang="pt-BR" dirty="0" smtClean="0"/>
              <a:t> </a:t>
            </a:r>
            <a:r>
              <a:rPr lang="pt-BR" dirty="0" err="1" smtClean="0"/>
              <a:t>communities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438428" y="3212976"/>
            <a:ext cx="296696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 smtClean="0"/>
              <a:t>e.g. </a:t>
            </a:r>
            <a:r>
              <a:rPr lang="pt-BR" dirty="0" err="1" smtClean="0"/>
              <a:t>Predation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mesograzers</a:t>
            </a:r>
            <a:endParaRPr lang="pt-BR" dirty="0"/>
          </a:p>
        </p:txBody>
      </p:sp>
      <p:pic>
        <p:nvPicPr>
          <p:cNvPr id="7170" name="Picture 2" descr="C:\Users\Avell\@_Guilherme_Longo\Guilherme_old_PC\Fotos_Gui_Boas\Arvoredo\Baía_da_Tartaruga\stehis_tratad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85875" y="4149080"/>
            <a:ext cx="2265600" cy="1699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9" descr="C:\Users\LBMM\Desktop\Guilherme\Diversos\Resultados_Preliminares_JUN_10\Camera_fishes.jpg"/>
          <p:cNvPicPr>
            <a:picLocks noChangeAspect="1" noChangeArrowheads="1"/>
          </p:cNvPicPr>
          <p:nvPr/>
        </p:nvPicPr>
        <p:blipFill>
          <a:blip r:embed="rId7" cstate="print"/>
          <a:srcRect l="48804" t="57961" r="3782" b="4742"/>
          <a:stretch>
            <a:fillRect/>
          </a:stretch>
        </p:blipFill>
        <p:spPr bwMode="auto">
          <a:xfrm>
            <a:off x="6588224" y="4149080"/>
            <a:ext cx="2327507" cy="1699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Conector reto 14"/>
          <p:cNvCxnSpPr>
            <a:stCxn id="8" idx="2"/>
            <a:endCxn id="9" idx="0"/>
          </p:cNvCxnSpPr>
          <p:nvPr/>
        </p:nvCxnSpPr>
        <p:spPr>
          <a:xfrm>
            <a:off x="5921911" y="1998132"/>
            <a:ext cx="1" cy="422756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Conector reto 17"/>
          <p:cNvCxnSpPr>
            <a:stCxn id="9" idx="2"/>
            <a:endCxn id="10" idx="0"/>
          </p:cNvCxnSpPr>
          <p:nvPr/>
        </p:nvCxnSpPr>
        <p:spPr>
          <a:xfrm flipH="1">
            <a:off x="5921911" y="2790220"/>
            <a:ext cx="1" cy="422756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advTm="124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2" name="Título 1"/>
          <p:cNvSpPr txBox="1">
            <a:spLocks/>
          </p:cNvSpPr>
          <p:nvPr/>
        </p:nvSpPr>
        <p:spPr>
          <a:xfrm>
            <a:off x="323528" y="188640"/>
            <a:ext cx="4680520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200" dirty="0" err="1" smtClean="0">
                <a:solidFill>
                  <a:schemeClr val="lt1"/>
                </a:solidFill>
              </a:rPr>
              <a:t>Why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should</a:t>
            </a:r>
            <a:r>
              <a:rPr lang="pt-BR" sz="2200" dirty="0" smtClean="0">
                <a:solidFill>
                  <a:schemeClr val="lt1"/>
                </a:solidFill>
              </a:rPr>
              <a:t> it </a:t>
            </a:r>
            <a:r>
              <a:rPr lang="pt-BR" sz="2200" dirty="0" err="1" smtClean="0">
                <a:solidFill>
                  <a:schemeClr val="lt1"/>
                </a:solidFill>
              </a:rPr>
              <a:t>vary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with</a:t>
            </a:r>
            <a:r>
              <a:rPr lang="pt-BR" sz="2200" dirty="0" smtClean="0">
                <a:solidFill>
                  <a:schemeClr val="lt1"/>
                </a:solidFill>
              </a:rPr>
              <a:t> latitude?</a:t>
            </a:r>
            <a:endParaRPr lang="pt-BR" sz="2200" dirty="0">
              <a:solidFill>
                <a:schemeClr val="lt1"/>
              </a:solidFill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2888907" y="1196752"/>
            <a:ext cx="3805081" cy="4001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Latitude </a:t>
            </a:r>
            <a:r>
              <a:rPr lang="pt-B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itself</a:t>
            </a: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pt-B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causal </a:t>
            </a:r>
            <a:r>
              <a:rPr lang="pt-B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700808"/>
            <a:ext cx="3096344" cy="450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tângulo 33"/>
          <p:cNvSpPr/>
          <p:nvPr/>
        </p:nvSpPr>
        <p:spPr>
          <a:xfrm>
            <a:off x="0" y="6237312"/>
            <a:ext cx="3779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Calibri" pitchFamily="34" charset="0"/>
              </a:rPr>
              <a:t>figure </a:t>
            </a:r>
            <a:r>
              <a:rPr lang="pt-BR" sz="1600" dirty="0" err="1" smtClean="0">
                <a:latin typeface="Calibri" pitchFamily="34" charset="0"/>
              </a:rPr>
              <a:t>from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dirty="0" err="1" smtClean="0">
                <a:latin typeface="Calibri" pitchFamily="34" charset="0"/>
              </a:rPr>
              <a:t>Floeter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dirty="0" err="1" smtClean="0">
                <a:latin typeface="Calibri" pitchFamily="34" charset="0"/>
              </a:rPr>
              <a:t>et</a:t>
            </a:r>
            <a:r>
              <a:rPr lang="pt-BR" sz="1600" dirty="0" smtClean="0">
                <a:latin typeface="Calibri" pitchFamily="34" charset="0"/>
              </a:rPr>
              <a:t> al. 2005, </a:t>
            </a:r>
            <a:r>
              <a:rPr lang="pt-BR" sz="1600" b="1" dirty="0" smtClean="0">
                <a:latin typeface="Calibri" pitchFamily="34" charset="0"/>
              </a:rPr>
              <a:t>Mar </a:t>
            </a:r>
            <a:r>
              <a:rPr lang="pt-BR" sz="1600" b="1" dirty="0" err="1" smtClean="0">
                <a:latin typeface="Calibri" pitchFamily="34" charset="0"/>
              </a:rPr>
              <a:t>Biol</a:t>
            </a:r>
            <a:endParaRPr lang="pt-BR" sz="1600" dirty="0">
              <a:latin typeface="Calibri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755576" y="2132856"/>
            <a:ext cx="1584176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Water</a:t>
            </a:r>
            <a:r>
              <a:rPr lang="pt-BR" dirty="0" smtClean="0"/>
              <a:t> </a:t>
            </a:r>
            <a:r>
              <a:rPr lang="pt-BR" dirty="0" err="1" smtClean="0"/>
              <a:t>temperature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7164288" y="4437112"/>
            <a:ext cx="158417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Trophic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6804248" y="2096852"/>
            <a:ext cx="2168827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Species</a:t>
            </a:r>
            <a:r>
              <a:rPr lang="pt-BR" dirty="0" smtClean="0"/>
              <a:t> </a:t>
            </a:r>
            <a:r>
              <a:rPr lang="pt-BR" dirty="0" err="1" smtClean="0"/>
              <a:t>richness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</a:p>
          <a:p>
            <a:pPr algn="ctr"/>
            <a:r>
              <a:rPr lang="pt-BR" dirty="0" err="1" smtClean="0"/>
              <a:t>relative</a:t>
            </a:r>
            <a:r>
              <a:rPr lang="pt-BR" dirty="0" smtClean="0"/>
              <a:t> </a:t>
            </a:r>
            <a:r>
              <a:rPr lang="pt-BR" dirty="0" err="1" smtClean="0"/>
              <a:t>abundance</a:t>
            </a:r>
            <a:endParaRPr lang="pt-BR" dirty="0"/>
          </a:p>
        </p:txBody>
      </p:sp>
      <p:cxnSp>
        <p:nvCxnSpPr>
          <p:cNvPr id="64" name="Conector de seta reta 63"/>
          <p:cNvCxnSpPr/>
          <p:nvPr/>
        </p:nvCxnSpPr>
        <p:spPr>
          <a:xfrm>
            <a:off x="7924924" y="3068960"/>
            <a:ext cx="8586" cy="998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0" name="Retângulo 69"/>
          <p:cNvSpPr/>
          <p:nvPr/>
        </p:nvSpPr>
        <p:spPr>
          <a:xfrm>
            <a:off x="782735" y="4437112"/>
            <a:ext cx="158417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metabolism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1" name="Conector de seta reta 70"/>
          <p:cNvCxnSpPr/>
          <p:nvPr/>
        </p:nvCxnSpPr>
        <p:spPr>
          <a:xfrm>
            <a:off x="1547664" y="3068960"/>
            <a:ext cx="8586" cy="998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3" name="Forma 72"/>
          <p:cNvCxnSpPr>
            <a:endCxn id="38" idx="0"/>
          </p:cNvCxnSpPr>
          <p:nvPr/>
        </p:nvCxnSpPr>
        <p:spPr>
          <a:xfrm rot="10800000" flipV="1">
            <a:off x="1547665" y="1396806"/>
            <a:ext cx="1341245" cy="736050"/>
          </a:xfrm>
          <a:prstGeom prst="bentConnector2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4" name="Forma 73"/>
          <p:cNvCxnSpPr>
            <a:endCxn id="44" idx="0"/>
          </p:cNvCxnSpPr>
          <p:nvPr/>
        </p:nvCxnSpPr>
        <p:spPr>
          <a:xfrm>
            <a:off x="6693988" y="1396807"/>
            <a:ext cx="1194674" cy="700045"/>
          </a:xfrm>
          <a:prstGeom prst="bentConnector2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117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43" grpId="0" animBg="1"/>
      <p:bldP spid="44" grpId="0" animBg="1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8" name="Grupo 17"/>
          <p:cNvGrpSpPr/>
          <p:nvPr/>
        </p:nvGrpSpPr>
        <p:grpSpPr>
          <a:xfrm>
            <a:off x="179512" y="5830806"/>
            <a:ext cx="5904656" cy="842638"/>
            <a:chOff x="179513" y="4365104"/>
            <a:chExt cx="6802290" cy="970737"/>
          </a:xfrm>
        </p:grpSpPr>
        <p:pic>
          <p:nvPicPr>
            <p:cNvPr id="19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Picture 4" descr="Kadu_bodianus_pulchellus_a"/>
            <p:cNvPicPr>
              <a:picLocks noChangeAspect="1" noChangeArrowheads="1"/>
            </p:cNvPicPr>
            <p:nvPr/>
          </p:nvPicPr>
          <p:blipFill>
            <a:blip r:embed="rId7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8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43" name="Grupo 42"/>
          <p:cNvGrpSpPr/>
          <p:nvPr/>
        </p:nvGrpSpPr>
        <p:grpSpPr>
          <a:xfrm>
            <a:off x="251520" y="1988840"/>
            <a:ext cx="2385557" cy="2241540"/>
            <a:chOff x="242227" y="2924944"/>
            <a:chExt cx="2385557" cy="2241540"/>
          </a:xfrm>
        </p:grpSpPr>
        <p:grpSp>
          <p:nvGrpSpPr>
            <p:cNvPr id="34" name="Grupo 33"/>
            <p:cNvGrpSpPr/>
            <p:nvPr/>
          </p:nvGrpSpPr>
          <p:grpSpPr>
            <a:xfrm>
              <a:off x="683568" y="2924944"/>
              <a:ext cx="1944216" cy="1800200"/>
              <a:chOff x="683568" y="3284984"/>
              <a:chExt cx="1944216" cy="1800200"/>
            </a:xfrm>
          </p:grpSpPr>
          <p:cxnSp>
            <p:nvCxnSpPr>
              <p:cNvPr id="31" name="Conector reto 30"/>
              <p:cNvCxnSpPr/>
              <p:nvPr/>
            </p:nvCxnSpPr>
            <p:spPr>
              <a:xfrm>
                <a:off x="683568" y="3284984"/>
                <a:ext cx="0" cy="18002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>
              <a:xfrm>
                <a:off x="683568" y="5085184"/>
                <a:ext cx="194421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5" name="CaixaDeTexto 34"/>
            <p:cNvSpPr txBox="1"/>
            <p:nvPr/>
          </p:nvSpPr>
          <p:spPr>
            <a:xfrm>
              <a:off x="611560" y="4797152"/>
              <a:ext cx="1999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Water</a:t>
              </a:r>
              <a:r>
                <a:rPr lang="pt-BR" dirty="0" smtClean="0"/>
                <a:t> </a:t>
              </a:r>
              <a:r>
                <a:rPr lang="pt-BR" dirty="0" err="1" smtClean="0"/>
                <a:t>temperature</a:t>
              </a:r>
              <a:endParaRPr lang="pt-BR" dirty="0"/>
            </a:p>
          </p:txBody>
        </p:sp>
        <p:sp>
          <p:nvSpPr>
            <p:cNvPr id="36" name="CaixaDeTexto 35"/>
            <p:cNvSpPr txBox="1"/>
            <p:nvPr/>
          </p:nvSpPr>
          <p:spPr>
            <a:xfrm rot="16200000">
              <a:off x="-350435" y="3661622"/>
              <a:ext cx="1554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Metabolic</a:t>
              </a:r>
              <a:r>
                <a:rPr lang="pt-BR" dirty="0" smtClean="0"/>
                <a:t> rate</a:t>
              </a:r>
              <a:endParaRPr lang="pt-BR" dirty="0"/>
            </a:p>
          </p:txBody>
        </p:sp>
      </p:grpSp>
      <p:cxnSp>
        <p:nvCxnSpPr>
          <p:cNvPr id="38" name="Conector reto 37"/>
          <p:cNvCxnSpPr/>
          <p:nvPr/>
        </p:nvCxnSpPr>
        <p:spPr>
          <a:xfrm flipV="1">
            <a:off x="692861" y="2060848"/>
            <a:ext cx="1728192" cy="172819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Seta para a direita 43"/>
          <p:cNvSpPr/>
          <p:nvPr/>
        </p:nvSpPr>
        <p:spPr>
          <a:xfrm>
            <a:off x="2915816" y="2708920"/>
            <a:ext cx="1080120" cy="36004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/>
          <p:cNvSpPr/>
          <p:nvPr/>
        </p:nvSpPr>
        <p:spPr>
          <a:xfrm>
            <a:off x="4355976" y="2636912"/>
            <a:ext cx="1584176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Higher</a:t>
            </a:r>
            <a:r>
              <a:rPr lang="pt-BR" dirty="0" smtClean="0"/>
              <a:t> </a:t>
            </a:r>
            <a:r>
              <a:rPr lang="pt-BR" dirty="0" err="1" smtClean="0"/>
              <a:t>temperatures</a:t>
            </a:r>
            <a:endParaRPr lang="pt-BR" dirty="0"/>
          </a:p>
        </p:txBody>
      </p:sp>
      <p:cxnSp>
        <p:nvCxnSpPr>
          <p:cNvPr id="48" name="Conector de seta reta 47"/>
          <p:cNvCxnSpPr>
            <a:stCxn id="45" idx="3"/>
          </p:cNvCxnSpPr>
          <p:nvPr/>
        </p:nvCxnSpPr>
        <p:spPr>
          <a:xfrm flipV="1">
            <a:off x="5940152" y="2348880"/>
            <a:ext cx="1008112" cy="612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>
            <a:stCxn id="45" idx="3"/>
          </p:cNvCxnSpPr>
          <p:nvPr/>
        </p:nvCxnSpPr>
        <p:spPr>
          <a:xfrm>
            <a:off x="5940152" y="2960948"/>
            <a:ext cx="1008112" cy="180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3" name="Retângulo 52"/>
          <p:cNvSpPr/>
          <p:nvPr/>
        </p:nvSpPr>
        <p:spPr>
          <a:xfrm>
            <a:off x="7164288" y="1988840"/>
            <a:ext cx="1584176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More </a:t>
            </a:r>
            <a:r>
              <a:rPr lang="pt-BR" dirty="0" err="1" smtClean="0"/>
              <a:t>active</a:t>
            </a:r>
            <a:endParaRPr lang="pt-BR" dirty="0"/>
          </a:p>
        </p:txBody>
      </p:sp>
      <p:sp>
        <p:nvSpPr>
          <p:cNvPr id="54" name="Retângulo 53"/>
          <p:cNvSpPr/>
          <p:nvPr/>
        </p:nvSpPr>
        <p:spPr>
          <a:xfrm>
            <a:off x="7020272" y="2996952"/>
            <a:ext cx="1872208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Higher</a:t>
            </a:r>
            <a:r>
              <a:rPr lang="pt-BR" dirty="0" smtClean="0"/>
              <a:t> </a:t>
            </a:r>
            <a:r>
              <a:rPr lang="pt-BR" dirty="0" err="1" smtClean="0"/>
              <a:t>energetic</a:t>
            </a:r>
            <a:r>
              <a:rPr lang="pt-BR" dirty="0" smtClean="0"/>
              <a:t> </a:t>
            </a:r>
            <a:r>
              <a:rPr lang="pt-BR" dirty="0" err="1" smtClean="0"/>
              <a:t>demand</a:t>
            </a:r>
            <a:endParaRPr lang="pt-BR" dirty="0"/>
          </a:p>
        </p:txBody>
      </p:sp>
      <p:cxnSp>
        <p:nvCxnSpPr>
          <p:cNvPr id="55" name="Conector de seta reta 54"/>
          <p:cNvCxnSpPr>
            <a:stCxn id="45" idx="3"/>
          </p:cNvCxnSpPr>
          <p:nvPr/>
        </p:nvCxnSpPr>
        <p:spPr>
          <a:xfrm>
            <a:off x="5940152" y="2960948"/>
            <a:ext cx="1008112" cy="900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8" name="Retângulo 57"/>
          <p:cNvSpPr/>
          <p:nvPr/>
        </p:nvSpPr>
        <p:spPr>
          <a:xfrm>
            <a:off x="6444208" y="4077072"/>
            <a:ext cx="2232248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Feeding</a:t>
            </a:r>
            <a:r>
              <a:rPr lang="pt-BR" dirty="0" smtClean="0"/>
              <a:t> </a:t>
            </a:r>
            <a:r>
              <a:rPr lang="pt-BR" dirty="0" err="1" smtClean="0"/>
              <a:t>behaviour</a:t>
            </a:r>
            <a:endParaRPr lang="pt-BR" dirty="0"/>
          </a:p>
        </p:txBody>
      </p:sp>
      <p:sp>
        <p:nvSpPr>
          <p:cNvPr id="61" name="Título 1"/>
          <p:cNvSpPr txBox="1">
            <a:spLocks/>
          </p:cNvSpPr>
          <p:nvPr/>
        </p:nvSpPr>
        <p:spPr>
          <a:xfrm>
            <a:off x="323528" y="188640"/>
            <a:ext cx="4680520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200" dirty="0" err="1" smtClean="0">
                <a:solidFill>
                  <a:schemeClr val="lt1"/>
                </a:solidFill>
              </a:rPr>
              <a:t>Why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should</a:t>
            </a:r>
            <a:r>
              <a:rPr lang="pt-BR" sz="2200" dirty="0" smtClean="0">
                <a:solidFill>
                  <a:schemeClr val="lt1"/>
                </a:solidFill>
              </a:rPr>
              <a:t> it </a:t>
            </a:r>
            <a:r>
              <a:rPr lang="pt-BR" sz="2200" dirty="0" err="1" smtClean="0">
                <a:solidFill>
                  <a:schemeClr val="lt1"/>
                </a:solidFill>
              </a:rPr>
              <a:t>vary</a:t>
            </a:r>
            <a:r>
              <a:rPr lang="pt-BR" sz="2200" dirty="0" smtClean="0">
                <a:solidFill>
                  <a:schemeClr val="lt1"/>
                </a:solidFill>
              </a:rPr>
              <a:t> </a:t>
            </a:r>
            <a:r>
              <a:rPr lang="pt-BR" sz="2200" dirty="0" err="1" smtClean="0">
                <a:solidFill>
                  <a:schemeClr val="lt1"/>
                </a:solidFill>
              </a:rPr>
              <a:t>with</a:t>
            </a:r>
            <a:r>
              <a:rPr lang="pt-BR" sz="2200" dirty="0" smtClean="0">
                <a:solidFill>
                  <a:schemeClr val="lt1"/>
                </a:solidFill>
              </a:rPr>
              <a:t> latitude?</a:t>
            </a:r>
            <a:endParaRPr lang="pt-BR" sz="2200" dirty="0">
              <a:solidFill>
                <a:schemeClr val="lt1"/>
              </a:solidFill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6732240" y="5949280"/>
            <a:ext cx="2339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latin typeface="Calibri" pitchFamily="34" charset="0"/>
              </a:rPr>
              <a:t>Clarke &amp; Johnston 1999, </a:t>
            </a:r>
          </a:p>
          <a:p>
            <a:pPr algn="r"/>
            <a:r>
              <a:rPr lang="pt-BR" sz="1600" b="1" dirty="0" smtClean="0">
                <a:latin typeface="Calibri" pitchFamily="34" charset="0"/>
              </a:rPr>
              <a:t>J Animal </a:t>
            </a:r>
            <a:r>
              <a:rPr lang="pt-BR" sz="1600" b="1" dirty="0" err="1" smtClean="0">
                <a:latin typeface="Calibri" pitchFamily="34" charset="0"/>
              </a:rPr>
              <a:t>Ecol</a:t>
            </a:r>
            <a:endParaRPr lang="pt-BR" sz="1600" b="1" dirty="0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6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3" grpId="0" animBg="1"/>
      <p:bldP spid="54" grpId="0" animBg="1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425412"/>
            <a:ext cx="4320480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>
                <a:solidFill>
                  <a:schemeClr val="lt1"/>
                </a:solidFill>
              </a:rPr>
              <a:t>What</a:t>
            </a:r>
            <a:r>
              <a:rPr lang="pt-BR" sz="2400" dirty="0" smtClean="0">
                <a:solidFill>
                  <a:schemeClr val="lt1"/>
                </a:solidFill>
              </a:rPr>
              <a:t> do </a:t>
            </a:r>
            <a:r>
              <a:rPr lang="pt-BR" sz="2400" dirty="0" err="1" smtClean="0">
                <a:solidFill>
                  <a:schemeClr val="lt1"/>
                </a:solidFill>
              </a:rPr>
              <a:t>we</a:t>
            </a:r>
            <a:r>
              <a:rPr lang="pt-BR" sz="2400" dirty="0" smtClean="0">
                <a:solidFill>
                  <a:schemeClr val="lt1"/>
                </a:solidFill>
              </a:rPr>
              <a:t> </a:t>
            </a:r>
            <a:r>
              <a:rPr lang="pt-BR" sz="2400" dirty="0" err="1" smtClean="0">
                <a:solidFill>
                  <a:schemeClr val="lt1"/>
                </a:solidFill>
              </a:rPr>
              <a:t>know</a:t>
            </a:r>
            <a:r>
              <a:rPr lang="pt-BR" sz="2400" dirty="0" smtClean="0">
                <a:solidFill>
                  <a:schemeClr val="lt1"/>
                </a:solidFill>
              </a:rPr>
              <a:t>?</a:t>
            </a:r>
            <a:endParaRPr lang="pt-BR" sz="2400" dirty="0">
              <a:solidFill>
                <a:schemeClr val="lt1"/>
              </a:solidFill>
            </a:endParaRPr>
          </a:p>
        </p:txBody>
      </p:sp>
      <p:grpSp>
        <p:nvGrpSpPr>
          <p:cNvPr id="3" name="Grupo 13"/>
          <p:cNvGrpSpPr/>
          <p:nvPr/>
        </p:nvGrpSpPr>
        <p:grpSpPr>
          <a:xfrm>
            <a:off x="179512" y="5830806"/>
            <a:ext cx="5904656" cy="842638"/>
            <a:chOff x="179513" y="4365104"/>
            <a:chExt cx="6802290" cy="970737"/>
          </a:xfrm>
        </p:grpSpPr>
        <p:pic>
          <p:nvPicPr>
            <p:cNvPr id="15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0" name="Picture 4" descr="Kadu_bodianus_pulchellus_a"/>
            <p:cNvPicPr>
              <a:picLocks noChangeAspect="1" noChangeArrowheads="1"/>
            </p:cNvPicPr>
            <p:nvPr/>
          </p:nvPicPr>
          <p:blipFill>
            <a:blip r:embed="rId7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1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8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4" name="Grupo 48"/>
          <p:cNvGrpSpPr/>
          <p:nvPr/>
        </p:nvGrpSpPr>
        <p:grpSpPr>
          <a:xfrm>
            <a:off x="5626890" y="2564904"/>
            <a:ext cx="2814568" cy="692497"/>
            <a:chOff x="5616830" y="2636912"/>
            <a:chExt cx="2814568" cy="692497"/>
          </a:xfrm>
        </p:grpSpPr>
        <p:sp>
          <p:nvSpPr>
            <p:cNvPr id="47" name="Retângulo 46"/>
            <p:cNvSpPr/>
            <p:nvPr/>
          </p:nvSpPr>
          <p:spPr>
            <a:xfrm>
              <a:off x="5616830" y="2636912"/>
              <a:ext cx="2808312" cy="36004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35" name="CaixaDeTexto 34"/>
            <p:cNvSpPr txBox="1"/>
            <p:nvPr/>
          </p:nvSpPr>
          <p:spPr>
            <a:xfrm>
              <a:off x="5616830" y="2636912"/>
              <a:ext cx="2814568" cy="692497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1600" dirty="0" err="1" smtClean="0"/>
                <a:t>Seasonal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variation</a:t>
              </a:r>
              <a:endParaRPr lang="pt-BR" sz="1600" dirty="0" smtClean="0"/>
            </a:p>
            <a:p>
              <a:pPr algn="ctr"/>
              <a:endParaRPr lang="pt-BR" sz="900" dirty="0" smtClean="0"/>
            </a:p>
            <a:p>
              <a:pPr algn="ctr"/>
              <a:r>
                <a:rPr lang="pt-BR" sz="1400" dirty="0" smtClean="0"/>
                <a:t>(e.g. Ferreira </a:t>
              </a:r>
              <a:r>
                <a:rPr lang="pt-BR" sz="1400" dirty="0" err="1" smtClean="0"/>
                <a:t>et</a:t>
              </a:r>
              <a:r>
                <a:rPr lang="pt-BR" sz="1400" dirty="0" smtClean="0"/>
                <a:t> al. 1998, </a:t>
              </a:r>
              <a:r>
                <a:rPr lang="pt-BR" sz="1400" b="1" dirty="0" smtClean="0"/>
                <a:t>J </a:t>
              </a:r>
              <a:r>
                <a:rPr lang="pt-BR" sz="1400" b="1" dirty="0" err="1" smtClean="0"/>
                <a:t>Fish</a:t>
              </a:r>
              <a:r>
                <a:rPr lang="pt-BR" sz="1400" b="1" dirty="0" smtClean="0"/>
                <a:t> </a:t>
              </a:r>
              <a:r>
                <a:rPr lang="pt-BR" sz="1400" b="1" dirty="0" err="1" smtClean="0"/>
                <a:t>Biol</a:t>
              </a:r>
              <a:r>
                <a:rPr lang="pt-BR" sz="1400" dirty="0" smtClean="0"/>
                <a:t>)</a:t>
              </a:r>
              <a:endParaRPr lang="pt-BR" sz="1400" dirty="0"/>
            </a:p>
          </p:txBody>
        </p:sp>
      </p:grpSp>
      <p:grpSp>
        <p:nvGrpSpPr>
          <p:cNvPr id="5" name="Grupo 54"/>
          <p:cNvGrpSpPr/>
          <p:nvPr/>
        </p:nvGrpSpPr>
        <p:grpSpPr>
          <a:xfrm>
            <a:off x="5397596" y="4629135"/>
            <a:ext cx="3273156" cy="692501"/>
            <a:chOff x="5364088" y="4509120"/>
            <a:chExt cx="3312368" cy="842429"/>
          </a:xfrm>
        </p:grpSpPr>
        <p:sp>
          <p:nvSpPr>
            <p:cNvPr id="51" name="Retângulo 50"/>
            <p:cNvSpPr/>
            <p:nvPr/>
          </p:nvSpPr>
          <p:spPr>
            <a:xfrm>
              <a:off x="5364088" y="4509120"/>
              <a:ext cx="3312368" cy="36004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5364088" y="4509124"/>
              <a:ext cx="3306126" cy="842425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600" dirty="0" err="1" smtClean="0"/>
                <a:t>Across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reef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habitats</a:t>
              </a:r>
              <a:endParaRPr lang="pt-BR" sz="1600" dirty="0" smtClean="0"/>
            </a:p>
            <a:p>
              <a:pPr algn="ctr"/>
              <a:endParaRPr lang="pt-BR" sz="900" dirty="0" smtClean="0"/>
            </a:p>
            <a:p>
              <a:pPr algn="ctr"/>
              <a:r>
                <a:rPr lang="pt-BR" sz="1400" dirty="0" smtClean="0"/>
                <a:t>(e.g. </a:t>
              </a:r>
              <a:r>
                <a:rPr lang="pt-BR" sz="1400" dirty="0" err="1" smtClean="0"/>
                <a:t>Hoey</a:t>
              </a:r>
              <a:r>
                <a:rPr lang="pt-BR" sz="1400" dirty="0" smtClean="0"/>
                <a:t> &amp; </a:t>
              </a:r>
              <a:r>
                <a:rPr lang="pt-BR" sz="1400" dirty="0" err="1" smtClean="0"/>
                <a:t>Bellwood</a:t>
              </a:r>
              <a:r>
                <a:rPr lang="pt-BR" sz="1400" dirty="0" smtClean="0"/>
                <a:t> 2008, </a:t>
              </a:r>
              <a:r>
                <a:rPr lang="pt-BR" sz="1400" b="1" dirty="0" smtClean="0"/>
                <a:t>Coral </a:t>
              </a:r>
              <a:r>
                <a:rPr lang="pt-BR" sz="1400" b="1" dirty="0" err="1" smtClean="0"/>
                <a:t>Reefs</a:t>
              </a:r>
              <a:r>
                <a:rPr lang="pt-BR" sz="1400" dirty="0" smtClean="0"/>
                <a:t>)</a:t>
              </a:r>
            </a:p>
          </p:txBody>
        </p:sp>
      </p:grpSp>
      <p:grpSp>
        <p:nvGrpSpPr>
          <p:cNvPr id="6" name="Grupo 53"/>
          <p:cNvGrpSpPr/>
          <p:nvPr/>
        </p:nvGrpSpPr>
        <p:grpSpPr>
          <a:xfrm>
            <a:off x="5386189" y="3597019"/>
            <a:ext cx="3295970" cy="692497"/>
            <a:chOff x="5285664" y="3573016"/>
            <a:chExt cx="3534808" cy="692497"/>
          </a:xfrm>
        </p:grpSpPr>
        <p:sp>
          <p:nvSpPr>
            <p:cNvPr id="53" name="Retângulo 52"/>
            <p:cNvSpPr/>
            <p:nvPr/>
          </p:nvSpPr>
          <p:spPr>
            <a:xfrm>
              <a:off x="5292080" y="3573016"/>
              <a:ext cx="3528392" cy="36004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37" name="Retângulo 36"/>
            <p:cNvSpPr/>
            <p:nvPr/>
          </p:nvSpPr>
          <p:spPr>
            <a:xfrm>
              <a:off x="5285664" y="3573016"/>
              <a:ext cx="3534807" cy="692497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600" dirty="0" err="1" smtClean="0"/>
                <a:t>Across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depth</a:t>
              </a:r>
              <a:endParaRPr lang="pt-BR" sz="1600" dirty="0" smtClean="0"/>
            </a:p>
            <a:p>
              <a:pPr algn="ctr"/>
              <a:endParaRPr lang="pt-BR" sz="900" dirty="0" smtClean="0"/>
            </a:p>
            <a:p>
              <a:pPr algn="ctr"/>
              <a:r>
                <a:rPr lang="pt-BR" sz="1400" dirty="0" smtClean="0"/>
                <a:t>(e.g. Fox &amp; </a:t>
              </a:r>
              <a:r>
                <a:rPr lang="pt-BR" sz="1400" dirty="0" err="1" smtClean="0"/>
                <a:t>Bellwood</a:t>
              </a:r>
              <a:r>
                <a:rPr lang="pt-BR" sz="1400" dirty="0" smtClean="0"/>
                <a:t> 2007 </a:t>
              </a:r>
              <a:r>
                <a:rPr lang="pt-BR" sz="1400" dirty="0" err="1" smtClean="0"/>
                <a:t>et</a:t>
              </a:r>
              <a:r>
                <a:rPr lang="pt-BR" sz="1400" dirty="0" smtClean="0"/>
                <a:t> al., </a:t>
              </a:r>
              <a:r>
                <a:rPr lang="pt-BR" sz="1400" b="1" dirty="0" smtClean="0"/>
                <a:t>MEPS</a:t>
              </a:r>
              <a:r>
                <a:rPr lang="pt-BR" sz="1400" dirty="0" smtClean="0"/>
                <a:t>) </a:t>
              </a:r>
            </a:p>
          </p:txBody>
        </p:sp>
      </p:grpSp>
      <p:grpSp>
        <p:nvGrpSpPr>
          <p:cNvPr id="7" name="Grupo 42"/>
          <p:cNvGrpSpPr/>
          <p:nvPr/>
        </p:nvGrpSpPr>
        <p:grpSpPr>
          <a:xfrm>
            <a:off x="5387793" y="1532789"/>
            <a:ext cx="3292762" cy="723276"/>
            <a:chOff x="5714725" y="1700808"/>
            <a:chExt cx="2736304" cy="723276"/>
          </a:xfrm>
        </p:grpSpPr>
        <p:sp>
          <p:nvSpPr>
            <p:cNvPr id="42" name="Retângulo 41"/>
            <p:cNvSpPr/>
            <p:nvPr/>
          </p:nvSpPr>
          <p:spPr>
            <a:xfrm>
              <a:off x="5714725" y="1700808"/>
              <a:ext cx="2736304" cy="36004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Retângulo 37"/>
            <p:cNvSpPr/>
            <p:nvPr/>
          </p:nvSpPr>
          <p:spPr>
            <a:xfrm>
              <a:off x="5715821" y="1700809"/>
              <a:ext cx="2735208" cy="723275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600" dirty="0" err="1" smtClean="0"/>
                <a:t>Diel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feeding</a:t>
              </a:r>
              <a:r>
                <a:rPr lang="pt-BR" sz="1600" dirty="0" smtClean="0"/>
                <a:t> </a:t>
              </a:r>
              <a:r>
                <a:rPr lang="pt-BR" sz="1600" dirty="0" err="1" smtClean="0"/>
                <a:t>pattern</a:t>
              </a:r>
              <a:endParaRPr lang="pt-BR" sz="1600" dirty="0" smtClean="0"/>
            </a:p>
            <a:p>
              <a:pPr algn="ctr"/>
              <a:endParaRPr lang="pt-BR" sz="900" dirty="0" smtClean="0"/>
            </a:p>
            <a:p>
              <a:pPr algn="ctr"/>
              <a:r>
                <a:rPr lang="pt-BR" sz="1600" dirty="0" smtClean="0"/>
                <a:t>(</a:t>
              </a:r>
              <a:r>
                <a:rPr lang="pt-BR" sz="1400" dirty="0" smtClean="0"/>
                <a:t>e.g. </a:t>
              </a:r>
              <a:r>
                <a:rPr lang="pt-BR" sz="1400" dirty="0" err="1" smtClean="0"/>
                <a:t>Zemke-White</a:t>
              </a:r>
              <a:r>
                <a:rPr lang="pt-BR" sz="1400" dirty="0" smtClean="0"/>
                <a:t> </a:t>
              </a:r>
              <a:r>
                <a:rPr lang="pt-BR" sz="1400" dirty="0" err="1" smtClean="0"/>
                <a:t>et</a:t>
              </a:r>
              <a:r>
                <a:rPr lang="pt-BR" sz="1400" dirty="0" smtClean="0"/>
                <a:t> al. 2002, </a:t>
              </a:r>
              <a:r>
                <a:rPr lang="pt-BR" sz="1400" b="1" dirty="0" smtClean="0"/>
                <a:t>Mar </a:t>
              </a:r>
              <a:r>
                <a:rPr lang="pt-BR" sz="1400" b="1" dirty="0" err="1" smtClean="0"/>
                <a:t>Biol</a:t>
              </a:r>
              <a:r>
                <a:rPr lang="pt-BR" sz="1400" dirty="0" smtClean="0"/>
                <a:t>)</a:t>
              </a:r>
            </a:p>
          </p:txBody>
        </p:sp>
      </p:grpSp>
      <p:grpSp>
        <p:nvGrpSpPr>
          <p:cNvPr id="8" name="Grupo 40"/>
          <p:cNvGrpSpPr/>
          <p:nvPr/>
        </p:nvGrpSpPr>
        <p:grpSpPr>
          <a:xfrm>
            <a:off x="467544" y="1628800"/>
            <a:ext cx="4394944" cy="3096344"/>
            <a:chOff x="683567" y="1331476"/>
            <a:chExt cx="4101509" cy="2889612"/>
          </a:xfrm>
        </p:grpSpPr>
        <p:pic>
          <p:nvPicPr>
            <p:cNvPr id="39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3567" y="1628800"/>
              <a:ext cx="4101509" cy="259228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0" name="CaixaDeTexto 39"/>
            <p:cNvSpPr txBox="1"/>
            <p:nvPr/>
          </p:nvSpPr>
          <p:spPr>
            <a:xfrm>
              <a:off x="683568" y="1331476"/>
              <a:ext cx="2435861" cy="34467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Focus</a:t>
              </a:r>
              <a:r>
                <a:rPr lang="pt-B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t-BR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only</a:t>
              </a:r>
              <a:r>
                <a:rPr lang="pt-B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t-BR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on</a:t>
              </a:r>
              <a:r>
                <a:rPr lang="pt-B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t-BR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herbivores</a:t>
              </a:r>
              <a:endPara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25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39000">
                <a:schemeClr val="tx2">
                  <a:lumMod val="50000"/>
                </a:schemeClr>
              </a:gs>
              <a:gs pos="100000">
                <a:schemeClr val="tx2">
                  <a:tint val="44500"/>
                  <a:satMod val="160000"/>
                  <a:alpha val="81000"/>
                </a:schemeClr>
              </a:gs>
              <a:gs pos="100000">
                <a:schemeClr val="tx2">
                  <a:tint val="23500"/>
                  <a:satMod val="1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3" name="Grupo 17"/>
          <p:cNvGrpSpPr/>
          <p:nvPr/>
        </p:nvGrpSpPr>
        <p:grpSpPr>
          <a:xfrm>
            <a:off x="179512" y="5830806"/>
            <a:ext cx="5904656" cy="842638"/>
            <a:chOff x="179513" y="4365104"/>
            <a:chExt cx="6802290" cy="970737"/>
          </a:xfrm>
        </p:grpSpPr>
        <p:pic>
          <p:nvPicPr>
            <p:cNvPr id="19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Picture 4" descr="Kadu_bodianus_pulchellus_a"/>
            <p:cNvPicPr>
              <a:picLocks noChangeAspect="1" noChangeArrowheads="1"/>
            </p:cNvPicPr>
            <p:nvPr/>
          </p:nvPicPr>
          <p:blipFill>
            <a:blip r:embed="rId7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8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1556792"/>
            <a:ext cx="3672408" cy="362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Retângulo 55"/>
          <p:cNvSpPr/>
          <p:nvPr/>
        </p:nvSpPr>
        <p:spPr>
          <a:xfrm>
            <a:off x="4572000" y="594056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1600" dirty="0" smtClean="0">
                <a:latin typeface="Calibri" pitchFamily="34" charset="0"/>
              </a:rPr>
              <a:t>figure </a:t>
            </a:r>
            <a:r>
              <a:rPr lang="pt-BR" sz="1600" dirty="0" err="1" smtClean="0">
                <a:latin typeface="Calibri" pitchFamily="34" charset="0"/>
              </a:rPr>
              <a:t>from</a:t>
            </a:r>
            <a:endParaRPr lang="pt-BR" sz="1600" dirty="0" smtClean="0">
              <a:latin typeface="Calibri" pitchFamily="34" charset="0"/>
            </a:endParaRPr>
          </a:p>
          <a:p>
            <a:pPr algn="r"/>
            <a:r>
              <a:rPr lang="pt-BR" sz="1600" dirty="0" smtClean="0">
                <a:latin typeface="Calibri" pitchFamily="34" charset="0"/>
              </a:rPr>
              <a:t>Bennet &amp; </a:t>
            </a:r>
            <a:r>
              <a:rPr lang="pt-BR" sz="1600" dirty="0" err="1" smtClean="0">
                <a:latin typeface="Calibri" pitchFamily="34" charset="0"/>
              </a:rPr>
              <a:t>Bellwood</a:t>
            </a:r>
            <a:r>
              <a:rPr lang="pt-BR" sz="1600" dirty="0" smtClean="0">
                <a:latin typeface="Calibri" pitchFamily="34" charset="0"/>
              </a:rPr>
              <a:t> 2011, </a:t>
            </a:r>
            <a:r>
              <a:rPr lang="pt-BR" sz="1600" b="1" dirty="0" smtClean="0">
                <a:latin typeface="Calibri" pitchFamily="34" charset="0"/>
              </a:rPr>
              <a:t>MEPS</a:t>
            </a:r>
            <a:endParaRPr lang="pt-BR" sz="1600" dirty="0">
              <a:latin typeface="Calibri" pitchFamily="3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827584" y="1772816"/>
            <a:ext cx="320453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latitudinal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comparisons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1" name="Grupo 60"/>
          <p:cNvGrpSpPr/>
          <p:nvPr/>
        </p:nvGrpSpPr>
        <p:grpSpPr>
          <a:xfrm>
            <a:off x="827584" y="2996952"/>
            <a:ext cx="3317703" cy="769441"/>
            <a:chOff x="5380821" y="2636912"/>
            <a:chExt cx="3317703" cy="769441"/>
          </a:xfrm>
        </p:grpSpPr>
        <p:sp>
          <p:nvSpPr>
            <p:cNvPr id="62" name="Retângulo 61"/>
            <p:cNvSpPr/>
            <p:nvPr/>
          </p:nvSpPr>
          <p:spPr>
            <a:xfrm>
              <a:off x="5384408" y="2636912"/>
              <a:ext cx="3312368" cy="36004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3" name="CaixaDeTexto 62"/>
            <p:cNvSpPr txBox="1"/>
            <p:nvPr/>
          </p:nvSpPr>
          <p:spPr>
            <a:xfrm>
              <a:off x="5380821" y="2636912"/>
              <a:ext cx="3317703" cy="769441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dirty="0" smtClean="0"/>
                <a:t>Still </a:t>
              </a:r>
              <a:r>
                <a:rPr lang="pt-BR" dirty="0" err="1" smtClean="0"/>
                <a:t>focused</a:t>
              </a:r>
              <a:r>
                <a:rPr lang="pt-BR" dirty="0" smtClean="0"/>
                <a:t> </a:t>
              </a:r>
              <a:r>
                <a:rPr lang="pt-BR" dirty="0" err="1" smtClean="0"/>
                <a:t>on</a:t>
              </a:r>
              <a:r>
                <a:rPr lang="pt-BR" dirty="0" smtClean="0"/>
                <a:t> </a:t>
              </a:r>
              <a:r>
                <a:rPr lang="pt-BR" dirty="0" err="1" smtClean="0"/>
                <a:t>herbivores</a:t>
              </a:r>
              <a:endParaRPr lang="pt-BR" dirty="0" smtClean="0"/>
            </a:p>
            <a:p>
              <a:pPr algn="ctr"/>
              <a:endParaRPr lang="pt-BR" sz="1000" dirty="0" smtClean="0"/>
            </a:p>
            <a:p>
              <a:pPr algn="ctr"/>
              <a:r>
                <a:rPr lang="pt-BR" sz="1600" dirty="0" smtClean="0"/>
                <a:t>(e.g. Bennet &amp; </a:t>
              </a:r>
              <a:r>
                <a:rPr lang="pt-BR" sz="1600" dirty="0" err="1" smtClean="0"/>
                <a:t>Bellwood</a:t>
              </a:r>
              <a:r>
                <a:rPr lang="pt-BR" sz="1600" dirty="0" smtClean="0"/>
                <a:t> 2011, </a:t>
              </a:r>
              <a:r>
                <a:rPr lang="pt-BR" sz="1600" b="1" dirty="0" smtClean="0"/>
                <a:t>MEPS</a:t>
              </a:r>
              <a:r>
                <a:rPr lang="pt-BR" sz="1600" dirty="0" smtClean="0"/>
                <a:t>)</a:t>
              </a:r>
              <a:endParaRPr lang="pt-BR" sz="1600" dirty="0"/>
            </a:p>
          </p:txBody>
        </p:sp>
      </p:grpSp>
      <p:sp>
        <p:nvSpPr>
          <p:cNvPr id="64" name="Título 1"/>
          <p:cNvSpPr txBox="1">
            <a:spLocks/>
          </p:cNvSpPr>
          <p:nvPr/>
        </p:nvSpPr>
        <p:spPr>
          <a:xfrm>
            <a:off x="323528" y="425412"/>
            <a:ext cx="4320480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>
                <a:solidFill>
                  <a:schemeClr val="lt1"/>
                </a:solidFill>
              </a:rPr>
              <a:t>Identifying</a:t>
            </a:r>
            <a:r>
              <a:rPr lang="pt-BR" sz="2400" dirty="0" smtClean="0">
                <a:solidFill>
                  <a:schemeClr val="lt1"/>
                </a:solidFill>
              </a:rPr>
              <a:t> </a:t>
            </a:r>
            <a:r>
              <a:rPr lang="pt-BR" sz="2400" dirty="0" err="1" smtClean="0">
                <a:solidFill>
                  <a:schemeClr val="lt1"/>
                </a:solidFill>
              </a:rPr>
              <a:t>the</a:t>
            </a:r>
            <a:r>
              <a:rPr lang="pt-BR" sz="2400" dirty="0" smtClean="0">
                <a:solidFill>
                  <a:schemeClr val="lt1"/>
                </a:solidFill>
              </a:rPr>
              <a:t> </a:t>
            </a:r>
            <a:r>
              <a:rPr lang="pt-BR" sz="2400" dirty="0" err="1" smtClean="0">
                <a:solidFill>
                  <a:schemeClr val="lt1"/>
                </a:solidFill>
              </a:rPr>
              <a:t>gaps</a:t>
            </a:r>
            <a:endParaRPr lang="pt-BR" sz="2400" dirty="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3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6" name="Retângulo 55"/>
          <p:cNvSpPr/>
          <p:nvPr/>
        </p:nvSpPr>
        <p:spPr>
          <a:xfrm>
            <a:off x="0" y="5949280"/>
            <a:ext cx="291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Calibri" pitchFamily="34" charset="0"/>
              </a:rPr>
              <a:t>figures </a:t>
            </a:r>
            <a:r>
              <a:rPr lang="pt-BR" sz="1600" dirty="0" err="1" smtClean="0">
                <a:latin typeface="Calibri" pitchFamily="34" charset="0"/>
              </a:rPr>
              <a:t>from</a:t>
            </a:r>
            <a:endParaRPr lang="pt-BR" sz="1600" dirty="0" smtClean="0">
              <a:latin typeface="Calibri" pitchFamily="34" charset="0"/>
            </a:endParaRPr>
          </a:p>
          <a:p>
            <a:r>
              <a:rPr lang="pt-BR" sz="1600" dirty="0" smtClean="0">
                <a:latin typeface="Calibri" pitchFamily="34" charset="0"/>
              </a:rPr>
              <a:t>Ferreira </a:t>
            </a:r>
            <a:r>
              <a:rPr lang="pt-BR" sz="1600" dirty="0" err="1" smtClean="0">
                <a:latin typeface="Calibri" pitchFamily="34" charset="0"/>
              </a:rPr>
              <a:t>et</a:t>
            </a:r>
            <a:r>
              <a:rPr lang="pt-BR" sz="1600" dirty="0" smtClean="0">
                <a:latin typeface="Calibri" pitchFamily="34" charset="0"/>
              </a:rPr>
              <a:t> al. 2004, </a:t>
            </a:r>
            <a:r>
              <a:rPr lang="pt-BR" sz="1600" b="1" dirty="0" smtClean="0">
                <a:latin typeface="Calibri" pitchFamily="34" charset="0"/>
              </a:rPr>
              <a:t>J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b="1" dirty="0" err="1" smtClean="0">
                <a:latin typeface="Calibri" pitchFamily="34" charset="0"/>
              </a:rPr>
              <a:t>Biogeogr</a:t>
            </a:r>
            <a:endParaRPr lang="pt-BR" sz="1600" dirty="0">
              <a:latin typeface="Calibri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Grupo 32"/>
          <p:cNvGrpSpPr/>
          <p:nvPr/>
        </p:nvGrpSpPr>
        <p:grpSpPr>
          <a:xfrm>
            <a:off x="2987824" y="5826722"/>
            <a:ext cx="5904656" cy="842638"/>
            <a:chOff x="179513" y="4365104"/>
            <a:chExt cx="6802290" cy="970737"/>
          </a:xfrm>
        </p:grpSpPr>
        <p:pic>
          <p:nvPicPr>
            <p:cNvPr id="34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7" name="Picture 4" descr="Kadu_bodianus_pulchellus_a"/>
            <p:cNvPicPr>
              <a:picLocks noChangeAspect="1" noChangeArrowheads="1"/>
            </p:cNvPicPr>
            <p:nvPr/>
          </p:nvPicPr>
          <p:blipFill>
            <a:blip r:embed="rId7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8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9" name="Grupo 38"/>
          <p:cNvGrpSpPr/>
          <p:nvPr/>
        </p:nvGrpSpPr>
        <p:grpSpPr>
          <a:xfrm>
            <a:off x="4716016" y="2060848"/>
            <a:ext cx="3371074" cy="1046440"/>
            <a:chOff x="9825694" y="1113575"/>
            <a:chExt cx="3371074" cy="1046440"/>
          </a:xfrm>
        </p:grpSpPr>
        <p:sp>
          <p:nvSpPr>
            <p:cNvPr id="40" name="Retângulo 39"/>
            <p:cNvSpPr/>
            <p:nvPr/>
          </p:nvSpPr>
          <p:spPr>
            <a:xfrm>
              <a:off x="9848904" y="1124744"/>
              <a:ext cx="3347864" cy="6480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9825694" y="1113575"/>
              <a:ext cx="3371074" cy="10464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dirty="0" err="1" smtClean="0"/>
                <a:t>Inferring</a:t>
              </a:r>
              <a:r>
                <a:rPr lang="pt-BR" dirty="0" smtClean="0"/>
                <a:t> </a:t>
              </a:r>
              <a:r>
                <a:rPr lang="pt-BR" dirty="0" err="1" smtClean="0"/>
                <a:t>function</a:t>
              </a:r>
              <a:r>
                <a:rPr lang="pt-BR" dirty="0" smtClean="0"/>
                <a:t> </a:t>
              </a:r>
              <a:r>
                <a:rPr lang="pt-BR" dirty="0" err="1" smtClean="0"/>
                <a:t>through</a:t>
              </a:r>
              <a:r>
                <a:rPr lang="pt-BR" dirty="0" smtClean="0"/>
                <a:t> </a:t>
              </a:r>
            </a:p>
            <a:p>
              <a:pPr algn="ctr"/>
              <a:r>
                <a:rPr lang="pt-BR" dirty="0" err="1" smtClean="0"/>
                <a:t>species</a:t>
              </a:r>
              <a:r>
                <a:rPr lang="pt-BR" dirty="0" smtClean="0"/>
                <a:t> </a:t>
              </a:r>
              <a:r>
                <a:rPr lang="pt-BR" dirty="0" err="1" smtClean="0"/>
                <a:t>abundance</a:t>
              </a:r>
              <a:endParaRPr lang="pt-BR" dirty="0" smtClean="0"/>
            </a:p>
            <a:p>
              <a:pPr algn="ctr"/>
              <a:endParaRPr lang="pt-BR" sz="1000" dirty="0" smtClean="0"/>
            </a:p>
            <a:p>
              <a:pPr algn="ctr"/>
              <a:r>
                <a:rPr lang="pt-BR" sz="1600" dirty="0" smtClean="0"/>
                <a:t>(e.g. </a:t>
              </a:r>
              <a:r>
                <a:rPr lang="pt-BR" sz="1600" dirty="0" smtClean="0">
                  <a:latin typeface="Calibri" pitchFamily="34" charset="0"/>
                </a:rPr>
                <a:t>Ferreira </a:t>
              </a:r>
              <a:r>
                <a:rPr lang="pt-BR" sz="1600" dirty="0" err="1" smtClean="0">
                  <a:latin typeface="Calibri" pitchFamily="34" charset="0"/>
                </a:rPr>
                <a:t>et</a:t>
              </a:r>
              <a:r>
                <a:rPr lang="pt-BR" sz="1600" dirty="0" smtClean="0">
                  <a:latin typeface="Calibri" pitchFamily="34" charset="0"/>
                </a:rPr>
                <a:t> al. 2004, </a:t>
              </a:r>
              <a:r>
                <a:rPr lang="pt-BR" sz="1600" b="1" dirty="0" smtClean="0">
                  <a:latin typeface="Calibri" pitchFamily="34" charset="0"/>
                </a:rPr>
                <a:t>J</a:t>
              </a:r>
              <a:r>
                <a:rPr lang="pt-BR" sz="1600" dirty="0" smtClean="0">
                  <a:latin typeface="Calibri" pitchFamily="34" charset="0"/>
                </a:rPr>
                <a:t> </a:t>
              </a:r>
              <a:r>
                <a:rPr lang="pt-BR" sz="1600" b="1" dirty="0" err="1" smtClean="0">
                  <a:latin typeface="Calibri" pitchFamily="34" charset="0"/>
                </a:rPr>
                <a:t>Biogeogr</a:t>
              </a:r>
              <a:r>
                <a:rPr lang="pt-BR" sz="1600" dirty="0" smtClean="0"/>
                <a:t>)</a:t>
              </a:r>
              <a:endParaRPr lang="pt-BR" sz="1600" dirty="0"/>
            </a:p>
          </p:txBody>
        </p:sp>
      </p:grpSp>
      <p:sp>
        <p:nvSpPr>
          <p:cNvPr id="42" name="CaixaDeTexto 41"/>
          <p:cNvSpPr txBox="1"/>
          <p:nvPr/>
        </p:nvSpPr>
        <p:spPr>
          <a:xfrm>
            <a:off x="5796136" y="3789040"/>
            <a:ext cx="1454629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Bias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ítulo 1"/>
          <p:cNvSpPr txBox="1">
            <a:spLocks/>
          </p:cNvSpPr>
          <p:nvPr/>
        </p:nvSpPr>
        <p:spPr>
          <a:xfrm>
            <a:off x="323528" y="425412"/>
            <a:ext cx="4320480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Identifying</a:t>
            </a:r>
            <a:r>
              <a:rPr lang="pt-BR" sz="2400" dirty="0" smtClean="0"/>
              <a:t> </a:t>
            </a:r>
            <a:r>
              <a:rPr lang="pt-BR" sz="2400" dirty="0" err="1" smtClean="0"/>
              <a:t>the</a:t>
            </a:r>
            <a:r>
              <a:rPr lang="pt-BR" sz="2400" dirty="0" smtClean="0"/>
              <a:t> </a:t>
            </a:r>
            <a:r>
              <a:rPr lang="pt-BR" sz="2400" dirty="0" err="1" smtClean="0"/>
              <a:t>gaps</a:t>
            </a:r>
            <a:endParaRPr lang="pt-BR" sz="2400" dirty="0"/>
          </a:p>
        </p:txBody>
      </p:sp>
      <p:grpSp>
        <p:nvGrpSpPr>
          <p:cNvPr id="26" name="Grupo 25"/>
          <p:cNvGrpSpPr/>
          <p:nvPr/>
        </p:nvGrpSpPr>
        <p:grpSpPr>
          <a:xfrm>
            <a:off x="1259632" y="1268760"/>
            <a:ext cx="2736304" cy="4268217"/>
            <a:chOff x="1187624" y="1268760"/>
            <a:chExt cx="2736304" cy="4268217"/>
          </a:xfrm>
        </p:grpSpPr>
        <p:grpSp>
          <p:nvGrpSpPr>
            <p:cNvPr id="19" name="Grupo 18"/>
            <p:cNvGrpSpPr/>
            <p:nvPr/>
          </p:nvGrpSpPr>
          <p:grpSpPr>
            <a:xfrm>
              <a:off x="1187624" y="1268760"/>
              <a:ext cx="2736304" cy="3752886"/>
              <a:chOff x="1066348" y="1354996"/>
              <a:chExt cx="2929588" cy="4017979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066348" y="1354996"/>
                <a:ext cx="2929588" cy="2146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l="3558"/>
              <a:stretch>
                <a:fillRect/>
              </a:stretch>
            </p:blipFill>
            <p:spPr bwMode="auto">
              <a:xfrm>
                <a:off x="1066349" y="3361312"/>
                <a:ext cx="2843244" cy="2011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" name="Grupo 24"/>
            <p:cNvGrpSpPr/>
            <p:nvPr/>
          </p:nvGrpSpPr>
          <p:grpSpPr>
            <a:xfrm>
              <a:off x="1439652" y="5157192"/>
              <a:ext cx="2232248" cy="379785"/>
              <a:chOff x="1439652" y="5157192"/>
              <a:chExt cx="2232248" cy="379785"/>
            </a:xfrm>
          </p:grpSpPr>
          <p:cxnSp>
            <p:nvCxnSpPr>
              <p:cNvPr id="21" name="Conector de seta reta 20"/>
              <p:cNvCxnSpPr/>
              <p:nvPr/>
            </p:nvCxnSpPr>
            <p:spPr>
              <a:xfrm>
                <a:off x="1439652" y="5157192"/>
                <a:ext cx="223224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CaixaDeTexto 21"/>
              <p:cNvSpPr txBox="1"/>
              <p:nvPr/>
            </p:nvSpPr>
            <p:spPr>
              <a:xfrm>
                <a:off x="1791208" y="5229200"/>
                <a:ext cx="15291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400" b="1" dirty="0" smtClean="0"/>
                  <a:t>Latitude </a:t>
                </a:r>
                <a:r>
                  <a:rPr lang="pt-BR" sz="1400" b="1" dirty="0" err="1" smtClean="0"/>
                  <a:t>increases</a:t>
                </a:r>
                <a:endParaRPr lang="pt-BR" sz="1400" b="1" dirty="0"/>
              </a:p>
            </p:txBody>
          </p:sp>
        </p:grpSp>
      </p:grpSp>
    </p:spTree>
    <p:custDataLst>
      <p:tags r:id="rId1"/>
    </p:custDataLst>
  </p:cSld>
  <p:clrMapOvr>
    <a:masterClrMapping/>
  </p:clrMapOvr>
  <p:transition advTm="3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6561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500" dirty="0" err="1" smtClean="0">
                <a:solidFill>
                  <a:schemeClr val="lt1"/>
                </a:solidFill>
              </a:rPr>
              <a:t>Aims</a:t>
            </a:r>
            <a:endParaRPr lang="pt-BR" sz="25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o 32"/>
          <p:cNvGrpSpPr/>
          <p:nvPr/>
        </p:nvGrpSpPr>
        <p:grpSpPr>
          <a:xfrm>
            <a:off x="2987824" y="5826722"/>
            <a:ext cx="5904656" cy="842638"/>
            <a:chOff x="179513" y="4365104"/>
            <a:chExt cx="6802290" cy="970737"/>
          </a:xfrm>
        </p:grpSpPr>
        <p:pic>
          <p:nvPicPr>
            <p:cNvPr id="34" name="Picture 3" descr="Cagarras 27 10 2005 06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6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7" name="Picture 4" descr="Kadu_bodianus_pulchellus_a"/>
            <p:cNvPicPr>
              <a:picLocks noChangeAspect="1" noChangeArrowheads="1"/>
            </p:cNvPicPr>
            <p:nvPr/>
          </p:nvPicPr>
          <p:blipFill>
            <a:blip r:embed="rId7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8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8" name="Título 1"/>
          <p:cNvSpPr txBox="1">
            <a:spLocks/>
          </p:cNvSpPr>
          <p:nvPr/>
        </p:nvSpPr>
        <p:spPr>
          <a:xfrm>
            <a:off x="395536" y="980728"/>
            <a:ext cx="6048672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How</a:t>
            </a:r>
            <a:r>
              <a:rPr lang="pt-BR" sz="2000" dirty="0" smtClean="0"/>
              <a:t>  </a:t>
            </a:r>
            <a:r>
              <a:rPr lang="pt-BR" sz="2000" dirty="0" err="1" smtClean="0"/>
              <a:t>reef</a:t>
            </a:r>
            <a:r>
              <a:rPr lang="pt-BR" sz="2000" dirty="0" smtClean="0"/>
              <a:t> </a:t>
            </a:r>
            <a:r>
              <a:rPr lang="pt-BR" sz="2000" dirty="0" err="1" smtClean="0"/>
              <a:t>fish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r>
              <a:rPr lang="pt-BR" sz="2000" dirty="0" smtClean="0"/>
              <a:t> </a:t>
            </a:r>
            <a:r>
              <a:rPr lang="pt-BR" sz="2000" dirty="0" err="1" smtClean="0"/>
              <a:t>on</a:t>
            </a:r>
            <a:r>
              <a:rPr lang="pt-BR" sz="2000" dirty="0" smtClean="0"/>
              <a:t> </a:t>
            </a:r>
            <a:r>
              <a:rPr lang="pt-BR" sz="2000" dirty="0" err="1" smtClean="0"/>
              <a:t>benthos</a:t>
            </a:r>
            <a:r>
              <a:rPr lang="pt-BR" sz="2000" dirty="0" smtClean="0"/>
              <a:t> </a:t>
            </a:r>
          </a:p>
          <a:p>
            <a:pPr algn="ctr">
              <a:spcBef>
                <a:spcPct val="0"/>
              </a:spcBef>
            </a:pPr>
            <a:r>
              <a:rPr lang="pt-BR" sz="2000" dirty="0" smtClean="0"/>
              <a:t>varies </a:t>
            </a:r>
            <a:r>
              <a:rPr lang="pt-BR" sz="2000" dirty="0" err="1" smtClean="0"/>
              <a:t>with</a:t>
            </a:r>
            <a:r>
              <a:rPr lang="pt-BR" sz="2000" dirty="0" smtClean="0"/>
              <a:t> latitude?</a:t>
            </a:r>
            <a:endParaRPr lang="pt-BR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3131840" y="2584751"/>
            <a:ext cx="439248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total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varies?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3131840" y="3592447"/>
            <a:ext cx="439248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contribution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functional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ítulo 1"/>
          <p:cNvSpPr txBox="1">
            <a:spLocks/>
          </p:cNvSpPr>
          <p:nvPr/>
        </p:nvSpPr>
        <p:spPr>
          <a:xfrm>
            <a:off x="4860032" y="1556792"/>
            <a:ext cx="3888432" cy="72008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dirty="0" err="1" smtClean="0">
                <a:solidFill>
                  <a:schemeClr val="bg1"/>
                </a:solidFill>
              </a:rPr>
              <a:t>Several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reef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fish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functional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groups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within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different</a:t>
            </a:r>
            <a:r>
              <a:rPr lang="pt-BR" dirty="0" smtClean="0">
                <a:solidFill>
                  <a:schemeClr val="bg1"/>
                </a:solidFill>
              </a:rPr>
              <a:t> trophic </a:t>
            </a:r>
            <a:r>
              <a:rPr lang="pt-BR" dirty="0" err="1" smtClean="0">
                <a:solidFill>
                  <a:schemeClr val="bg1"/>
                </a:solidFill>
              </a:rPr>
              <a:t>categories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3131840" y="4510861"/>
            <a:ext cx="439248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proportional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its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abundance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Conector angulado 25"/>
          <p:cNvCxnSpPr/>
          <p:nvPr/>
        </p:nvCxnSpPr>
        <p:spPr>
          <a:xfrm>
            <a:off x="971600" y="1772816"/>
            <a:ext cx="1728192" cy="1152128"/>
          </a:xfrm>
          <a:prstGeom prst="bentConnector3">
            <a:avLst>
              <a:gd name="adj1" fmla="val 617"/>
            </a:avLst>
          </a:prstGeom>
          <a:ln>
            <a:prstDash val="sysDash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ector angulado 27"/>
          <p:cNvCxnSpPr/>
          <p:nvPr/>
        </p:nvCxnSpPr>
        <p:spPr>
          <a:xfrm>
            <a:off x="962547" y="2962897"/>
            <a:ext cx="1800200" cy="936104"/>
          </a:xfrm>
          <a:prstGeom prst="bentConnector3">
            <a:avLst>
              <a:gd name="adj1" fmla="val 1720"/>
            </a:avLst>
          </a:prstGeom>
          <a:ln>
            <a:prstDash val="sysDash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do 30"/>
          <p:cNvCxnSpPr/>
          <p:nvPr/>
        </p:nvCxnSpPr>
        <p:spPr>
          <a:xfrm>
            <a:off x="971600" y="3880895"/>
            <a:ext cx="1800200" cy="936104"/>
          </a:xfrm>
          <a:prstGeom prst="bentConnector3">
            <a:avLst>
              <a:gd name="adj1" fmla="val 1720"/>
            </a:avLst>
          </a:prstGeom>
          <a:ln>
            <a:prstDash val="sysDash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Retângulo 42"/>
          <p:cNvSpPr/>
          <p:nvPr/>
        </p:nvSpPr>
        <p:spPr>
          <a:xfrm>
            <a:off x="0" y="5949280"/>
            <a:ext cx="291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i="1" dirty="0" err="1" smtClean="0">
                <a:latin typeface="Calibri" pitchFamily="34" charset="0"/>
              </a:rPr>
              <a:t>sensu</a:t>
            </a:r>
            <a:endParaRPr lang="pt-BR" sz="1600" i="1" dirty="0" smtClean="0">
              <a:latin typeface="Calibri" pitchFamily="34" charset="0"/>
            </a:endParaRPr>
          </a:p>
          <a:p>
            <a:r>
              <a:rPr lang="pt-BR" sz="1600" dirty="0" smtClean="0">
                <a:latin typeface="Calibri" pitchFamily="34" charset="0"/>
              </a:rPr>
              <a:t>Longo &amp; </a:t>
            </a:r>
            <a:r>
              <a:rPr lang="pt-BR" sz="1600" dirty="0" err="1" smtClean="0">
                <a:latin typeface="Calibri" pitchFamily="34" charset="0"/>
              </a:rPr>
              <a:t>Floeter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b="1" i="1" dirty="0" smtClean="0">
                <a:latin typeface="Calibri" pitchFamily="34" charset="0"/>
              </a:rPr>
              <a:t>in </a:t>
            </a:r>
            <a:r>
              <a:rPr lang="pt-BR" sz="1600" b="1" i="1" dirty="0" err="1" smtClean="0">
                <a:latin typeface="Calibri" pitchFamily="34" charset="0"/>
              </a:rPr>
              <a:t>press</a:t>
            </a:r>
            <a:endParaRPr lang="pt-BR" sz="1600" dirty="0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437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 r="10024" b="3704"/>
          <a:stretch>
            <a:fillRect/>
          </a:stretch>
        </p:blipFill>
        <p:spPr bwMode="auto">
          <a:xfrm>
            <a:off x="179512" y="1124744"/>
            <a:ext cx="4752528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6561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Methods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Conector de seta reta 9"/>
          <p:cNvCxnSpPr>
            <a:stCxn id="19" idx="0"/>
          </p:cNvCxnSpPr>
          <p:nvPr/>
        </p:nvCxnSpPr>
        <p:spPr>
          <a:xfrm flipV="1">
            <a:off x="4103948" y="2996952"/>
            <a:ext cx="900100" cy="122413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3995936" y="4221088"/>
            <a:ext cx="216024" cy="216024"/>
          </a:xfrm>
          <a:prstGeom prst="ellipse">
            <a:avLst/>
          </a:prstGeom>
          <a:ln w="28575"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3563888" y="260648"/>
            <a:ext cx="2845972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000" dirty="0" err="1" smtClean="0"/>
              <a:t>Broad</a:t>
            </a:r>
            <a:r>
              <a:rPr lang="pt-BR" sz="2000" dirty="0" smtClean="0"/>
              <a:t> latitudinal </a:t>
            </a:r>
            <a:r>
              <a:rPr lang="pt-BR" sz="2000" dirty="0" err="1" smtClean="0"/>
              <a:t>gradient</a:t>
            </a:r>
            <a:endParaRPr lang="pt-BR" sz="2000" dirty="0" smtClean="0"/>
          </a:p>
          <a:p>
            <a:pPr algn="ctr"/>
            <a:r>
              <a:rPr lang="pt-BR" sz="2000" dirty="0" smtClean="0"/>
              <a:t>17-27 ° S</a:t>
            </a:r>
            <a:endParaRPr lang="pt-BR" sz="2000" dirty="0"/>
          </a:p>
        </p:txBody>
      </p:sp>
      <p:grpSp>
        <p:nvGrpSpPr>
          <p:cNvPr id="3" name="Grupo 48"/>
          <p:cNvGrpSpPr/>
          <p:nvPr/>
        </p:nvGrpSpPr>
        <p:grpSpPr>
          <a:xfrm>
            <a:off x="5292080" y="1393612"/>
            <a:ext cx="3672000" cy="1555676"/>
            <a:chOff x="4788024" y="1537628"/>
            <a:chExt cx="3672000" cy="1555676"/>
          </a:xfrm>
        </p:grpSpPr>
        <p:pic>
          <p:nvPicPr>
            <p:cNvPr id="37" name="Picture 33" descr="D:\Guilherme_Longo\Centralidade\Figuras_Poster2.jpg"/>
            <p:cNvPicPr>
              <a:picLocks noChangeAspect="1" noChangeArrowheads="1"/>
            </p:cNvPicPr>
            <p:nvPr/>
          </p:nvPicPr>
          <p:blipFill>
            <a:blip r:embed="rId6" cstate="print"/>
            <a:srcRect l="4783" t="9284" r="61211" b="77684"/>
            <a:stretch>
              <a:fillRect/>
            </a:stretch>
          </p:blipFill>
          <p:spPr bwMode="auto">
            <a:xfrm>
              <a:off x="4788024" y="1844824"/>
              <a:ext cx="3672000" cy="12484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5" name="CaixaDeTexto 34"/>
            <p:cNvSpPr txBox="1"/>
            <p:nvPr/>
          </p:nvSpPr>
          <p:spPr>
            <a:xfrm>
              <a:off x="7177348" y="1537628"/>
              <a:ext cx="1282676" cy="52322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1400" b="1" dirty="0" smtClean="0"/>
                <a:t>Abrolhos</a:t>
              </a:r>
            </a:p>
            <a:p>
              <a:pPr algn="ctr"/>
              <a:r>
                <a:rPr lang="pt-BR" sz="1400" b="1" dirty="0" smtClean="0"/>
                <a:t> SST</a:t>
              </a:r>
              <a:r>
                <a:rPr lang="pt-BR" sz="1400" dirty="0" smtClean="0"/>
                <a:t> </a:t>
              </a:r>
              <a:r>
                <a:rPr lang="pt-BR" sz="1400" b="1" dirty="0" smtClean="0"/>
                <a:t>27.5 °C</a:t>
              </a:r>
              <a:endParaRPr lang="pt-BR" sz="1400" b="1" dirty="0"/>
            </a:p>
          </p:txBody>
        </p:sp>
      </p:grpSp>
      <p:grpSp>
        <p:nvGrpSpPr>
          <p:cNvPr id="4" name="Grupo 47"/>
          <p:cNvGrpSpPr/>
          <p:nvPr/>
        </p:nvGrpSpPr>
        <p:grpSpPr>
          <a:xfrm>
            <a:off x="5363885" y="3184759"/>
            <a:ext cx="3591550" cy="1520571"/>
            <a:chOff x="4859829" y="3328775"/>
            <a:chExt cx="3591550" cy="1520571"/>
          </a:xfrm>
        </p:grpSpPr>
        <p:grpSp>
          <p:nvGrpSpPr>
            <p:cNvPr id="5" name="Grupo 41"/>
            <p:cNvGrpSpPr/>
            <p:nvPr/>
          </p:nvGrpSpPr>
          <p:grpSpPr>
            <a:xfrm>
              <a:off x="4859829" y="3645024"/>
              <a:ext cx="3545991" cy="1204322"/>
              <a:chOff x="4788025" y="3429000"/>
              <a:chExt cx="3604332" cy="1224136"/>
            </a:xfrm>
          </p:grpSpPr>
          <p:pic>
            <p:nvPicPr>
              <p:cNvPr id="9218" name="Picture 2" descr="C:\Users\Avell\Desktop\Anequim_GOL_17_Abr_raso (1)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7173" b="10526"/>
              <a:stretch>
                <a:fillRect/>
              </a:stretch>
            </p:blipFill>
            <p:spPr bwMode="auto">
              <a:xfrm>
                <a:off x="4788025" y="3429000"/>
                <a:ext cx="1771353" cy="1224136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9219" name="Picture 3" descr="C:\Users\Avell\Desktop\Porcos_GOL_19_Abr_raso (7)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20000"/>
              </a:blip>
              <a:srcRect l="19052" r="8675" b="11957"/>
              <a:stretch>
                <a:fillRect/>
              </a:stretch>
            </p:blipFill>
            <p:spPr bwMode="auto">
              <a:xfrm>
                <a:off x="6606113" y="3429068"/>
                <a:ext cx="1786244" cy="122400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sp>
          <p:nvSpPr>
            <p:cNvPr id="33" name="CaixaDeTexto 32"/>
            <p:cNvSpPr txBox="1"/>
            <p:nvPr/>
          </p:nvSpPr>
          <p:spPr>
            <a:xfrm>
              <a:off x="7119732" y="3328775"/>
              <a:ext cx="1331647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 smtClean="0"/>
                <a:t>Arraial do Cabo</a:t>
              </a:r>
            </a:p>
            <a:p>
              <a:pPr algn="ctr"/>
              <a:r>
                <a:rPr lang="pt-BR" sz="1400" b="1" dirty="0" smtClean="0"/>
                <a:t>SST</a:t>
              </a:r>
              <a:r>
                <a:rPr lang="pt-BR" sz="1400" dirty="0" smtClean="0"/>
                <a:t> </a:t>
              </a:r>
              <a:r>
                <a:rPr lang="pt-BR" sz="1400" b="1" dirty="0" smtClean="0"/>
                <a:t>24.5 °C</a:t>
              </a:r>
              <a:endParaRPr lang="pt-BR" sz="1400" b="1" dirty="0"/>
            </a:p>
          </p:txBody>
        </p:sp>
      </p:grpSp>
      <p:grpSp>
        <p:nvGrpSpPr>
          <p:cNvPr id="6" name="Grupo 46"/>
          <p:cNvGrpSpPr/>
          <p:nvPr/>
        </p:nvGrpSpPr>
        <p:grpSpPr>
          <a:xfrm>
            <a:off x="5292080" y="4994012"/>
            <a:ext cx="3708620" cy="1531332"/>
            <a:chOff x="4788024" y="5138028"/>
            <a:chExt cx="3708620" cy="1531332"/>
          </a:xfrm>
        </p:grpSpPr>
        <p:grpSp>
          <p:nvGrpSpPr>
            <p:cNvPr id="7" name="Grupo 45"/>
            <p:cNvGrpSpPr/>
            <p:nvPr/>
          </p:nvGrpSpPr>
          <p:grpSpPr>
            <a:xfrm>
              <a:off x="4788024" y="5445224"/>
              <a:ext cx="3672000" cy="1224136"/>
              <a:chOff x="4788024" y="4869160"/>
              <a:chExt cx="3701211" cy="1224136"/>
            </a:xfrm>
          </p:grpSpPr>
          <p:pic>
            <p:nvPicPr>
              <p:cNvPr id="9220" name="Picture 4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contrast="20000"/>
              </a:blip>
              <a:srcRect l="26475" t="17333" r="12888" b="13251"/>
              <a:stretch>
                <a:fillRect/>
              </a:stretch>
            </p:blipFill>
            <p:spPr bwMode="auto">
              <a:xfrm>
                <a:off x="6588224" y="4869160"/>
                <a:ext cx="1901011" cy="1224136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45" name="Picture 2" descr="E:\Site_Santa Catarina\Site_Deserta\2007_12_14\IMG_2766.JPG"/>
              <p:cNvPicPr>
                <a:picLocks noChangeAspect="1" noChangeArrowheads="1"/>
              </p:cNvPicPr>
              <p:nvPr/>
            </p:nvPicPr>
            <p:blipFill>
              <a:blip r:embed="rId10" cstate="email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4788024" y="4869160"/>
                <a:ext cx="1728192" cy="122400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sp>
          <p:nvSpPr>
            <p:cNvPr id="34" name="CaixaDeTexto 33"/>
            <p:cNvSpPr txBox="1"/>
            <p:nvPr/>
          </p:nvSpPr>
          <p:spPr>
            <a:xfrm>
              <a:off x="7231939" y="5138028"/>
              <a:ext cx="1264705" cy="52322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 smtClean="0"/>
                <a:t>Santa Catarina</a:t>
              </a:r>
            </a:p>
            <a:p>
              <a:pPr algn="ctr"/>
              <a:r>
                <a:rPr lang="pt-BR" sz="1400" b="1" dirty="0" smtClean="0"/>
                <a:t>SST</a:t>
              </a:r>
              <a:r>
                <a:rPr lang="pt-BR" sz="1400" dirty="0" smtClean="0"/>
                <a:t> </a:t>
              </a:r>
              <a:r>
                <a:rPr lang="pt-BR" sz="1400" b="1" dirty="0" smtClean="0"/>
                <a:t>22.5 °C</a:t>
              </a:r>
            </a:p>
          </p:txBody>
        </p:sp>
      </p:grpSp>
      <p:sp>
        <p:nvSpPr>
          <p:cNvPr id="27" name="CaixaDeTexto 26"/>
          <p:cNvSpPr txBox="1"/>
          <p:nvPr/>
        </p:nvSpPr>
        <p:spPr>
          <a:xfrm>
            <a:off x="2195736" y="2852936"/>
            <a:ext cx="862865" cy="461665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400" dirty="0" err="1" smtClean="0"/>
              <a:t>Brazil</a:t>
            </a:r>
            <a:endParaRPr lang="pt-BR" sz="2400" dirty="0"/>
          </a:p>
        </p:txBody>
      </p:sp>
      <p:cxnSp>
        <p:nvCxnSpPr>
          <p:cNvPr id="12" name="Conector de seta reta 11"/>
          <p:cNvCxnSpPr>
            <a:stCxn id="22" idx="6"/>
          </p:cNvCxnSpPr>
          <p:nvPr/>
        </p:nvCxnSpPr>
        <p:spPr>
          <a:xfrm flipV="1">
            <a:off x="3923928" y="4509120"/>
            <a:ext cx="1224136" cy="39604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Elipse 21"/>
          <p:cNvSpPr/>
          <p:nvPr/>
        </p:nvSpPr>
        <p:spPr>
          <a:xfrm>
            <a:off x="3707904" y="4797152"/>
            <a:ext cx="216024" cy="216024"/>
          </a:xfrm>
          <a:prstGeom prst="ellipse">
            <a:avLst/>
          </a:prstGeom>
          <a:ln w="28575"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>
            <a:stCxn id="25" idx="6"/>
          </p:cNvCxnSpPr>
          <p:nvPr/>
        </p:nvCxnSpPr>
        <p:spPr>
          <a:xfrm>
            <a:off x="3131840" y="5553236"/>
            <a:ext cx="2016224" cy="25202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Elipse 24"/>
          <p:cNvSpPr/>
          <p:nvPr/>
        </p:nvSpPr>
        <p:spPr>
          <a:xfrm>
            <a:off x="2915816" y="5445224"/>
            <a:ext cx="216024" cy="216024"/>
          </a:xfrm>
          <a:prstGeom prst="ellipse">
            <a:avLst/>
          </a:prstGeom>
          <a:ln w="28575">
            <a:solidFill>
              <a:schemeClr val="tx1"/>
            </a:solidFill>
            <a:prstDash val="sys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4272885" y="4139788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17° S</a:t>
            </a:r>
            <a:endParaRPr lang="pt-BR" dirty="0"/>
          </a:p>
        </p:txBody>
      </p:sp>
      <p:sp>
        <p:nvSpPr>
          <p:cNvPr id="41" name="Retângulo 40"/>
          <p:cNvSpPr/>
          <p:nvPr/>
        </p:nvSpPr>
        <p:spPr>
          <a:xfrm>
            <a:off x="3923928" y="4941168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22° S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2976741" y="5651956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27° S</a:t>
            </a:r>
            <a:endParaRPr lang="pt-BR" dirty="0"/>
          </a:p>
        </p:txBody>
      </p:sp>
    </p:spTree>
    <p:custDataLst>
      <p:tags r:id="rId1"/>
    </p:custDataLst>
  </p:cSld>
  <p:clrMapOvr>
    <a:masterClrMapping/>
  </p:clrMapOvr>
  <p:transition advTm="4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22" grpId="0" animBg="1"/>
      <p:bldP spid="25" grpId="0" animBg="1"/>
      <p:bldP spid="40" grpId="0"/>
      <p:bldP spid="41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6561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Methods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6192688" y="6186790"/>
            <a:ext cx="29158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i="1" dirty="0" err="1" smtClean="0">
                <a:latin typeface="Calibri" pitchFamily="34" charset="0"/>
              </a:rPr>
              <a:t>sensu</a:t>
            </a:r>
            <a:r>
              <a:rPr lang="pt-BR" sz="1600" i="1" dirty="0" smtClean="0">
                <a:latin typeface="Calibri" pitchFamily="34" charset="0"/>
              </a:rPr>
              <a:t> </a:t>
            </a:r>
            <a:r>
              <a:rPr lang="pt-BR" sz="1600" dirty="0" smtClean="0">
                <a:latin typeface="Calibri" pitchFamily="34" charset="0"/>
              </a:rPr>
              <a:t>Longo &amp; </a:t>
            </a:r>
            <a:r>
              <a:rPr lang="pt-BR" sz="1600" dirty="0" err="1" smtClean="0">
                <a:latin typeface="Calibri" pitchFamily="34" charset="0"/>
              </a:rPr>
              <a:t>Floeter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b="1" i="1" dirty="0" smtClean="0">
                <a:latin typeface="Calibri" pitchFamily="34" charset="0"/>
              </a:rPr>
              <a:t>in </a:t>
            </a:r>
            <a:r>
              <a:rPr lang="pt-BR" sz="1600" b="1" i="1" dirty="0" err="1" smtClean="0">
                <a:latin typeface="Calibri" pitchFamily="34" charset="0"/>
              </a:rPr>
              <a:t>press</a:t>
            </a:r>
            <a:endParaRPr lang="pt-BR" sz="1600" dirty="0">
              <a:latin typeface="Calibri" pitchFamily="34" charset="0"/>
            </a:endParaRPr>
          </a:p>
        </p:txBody>
      </p:sp>
      <p:grpSp>
        <p:nvGrpSpPr>
          <p:cNvPr id="3" name="Grupo 18"/>
          <p:cNvGrpSpPr/>
          <p:nvPr/>
        </p:nvGrpSpPr>
        <p:grpSpPr>
          <a:xfrm>
            <a:off x="1331640" y="1196752"/>
            <a:ext cx="6264696" cy="3378022"/>
            <a:chOff x="827584" y="1268760"/>
            <a:chExt cx="7286626" cy="3929062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827584" y="1268760"/>
              <a:ext cx="7286626" cy="3929062"/>
              <a:chOff x="714348" y="1643050"/>
              <a:chExt cx="7286677" cy="3929090"/>
            </a:xfrm>
          </p:grpSpPr>
          <p:pic>
            <p:nvPicPr>
              <p:cNvPr id="13" name="Picture 2" descr="C:\Users\LBMM\Desktop\Guilherme\@_SISBIOTA_Câmeras\Imagens\Plate_CAM_SISBIOT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71538" y="2000240"/>
                <a:ext cx="6929487" cy="35719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5" name="TextBox 10"/>
              <p:cNvSpPr txBox="1"/>
              <p:nvPr/>
            </p:nvSpPr>
            <p:spPr bwMode="auto">
              <a:xfrm>
                <a:off x="714348" y="1643050"/>
                <a:ext cx="1842608" cy="51488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2000" dirty="0" err="1" smtClean="0"/>
                  <a:t>Video</a:t>
                </a:r>
                <a:r>
                  <a:rPr lang="pt-BR" sz="2000" dirty="0" smtClean="0"/>
                  <a:t> </a:t>
                </a:r>
                <a:r>
                  <a:rPr lang="pt-BR" sz="2000" dirty="0" err="1" smtClean="0"/>
                  <a:t>Assays</a:t>
                </a:r>
                <a:endParaRPr lang="pt-BR" sz="2000" dirty="0"/>
              </a:p>
            </p:txBody>
          </p:sp>
        </p:grpSp>
        <p:sp>
          <p:nvSpPr>
            <p:cNvPr id="18" name="CaixaDeTexto 17"/>
            <p:cNvSpPr txBox="1"/>
            <p:nvPr/>
          </p:nvSpPr>
          <p:spPr>
            <a:xfrm>
              <a:off x="5220072" y="1844824"/>
              <a:ext cx="5629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2m²</a:t>
              </a:r>
              <a:endPara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CaixaDeTexto 20"/>
          <p:cNvSpPr txBox="1"/>
          <p:nvPr/>
        </p:nvSpPr>
        <p:spPr>
          <a:xfrm>
            <a:off x="1858501" y="4941168"/>
            <a:ext cx="5426999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000" dirty="0" err="1" smtClean="0"/>
              <a:t>Replicated</a:t>
            </a:r>
            <a:r>
              <a:rPr lang="pt-BR" sz="2000" dirty="0" smtClean="0"/>
              <a:t> 2m² </a:t>
            </a:r>
            <a:r>
              <a:rPr lang="pt-BR" sz="2000" dirty="0" err="1" smtClean="0"/>
              <a:t>reef</a:t>
            </a:r>
            <a:r>
              <a:rPr lang="pt-BR" sz="2000" dirty="0" smtClean="0"/>
              <a:t> </a:t>
            </a:r>
            <a:r>
              <a:rPr lang="pt-BR" sz="2000" dirty="0" err="1" smtClean="0"/>
              <a:t>areas</a:t>
            </a:r>
            <a:r>
              <a:rPr lang="pt-BR" sz="2000" dirty="0" smtClean="0"/>
              <a:t> </a:t>
            </a:r>
            <a:r>
              <a:rPr lang="pt-BR" sz="2000" dirty="0" err="1" smtClean="0"/>
              <a:t>recorded</a:t>
            </a:r>
            <a:r>
              <a:rPr lang="pt-BR" sz="2000" dirty="0" smtClean="0"/>
              <a:t> for 10 minutes</a:t>
            </a: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3794159" y="5481228"/>
            <a:ext cx="155568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000" dirty="0" err="1" smtClean="0"/>
              <a:t>Depth</a:t>
            </a:r>
            <a:r>
              <a:rPr lang="pt-BR" sz="2000" dirty="0" smtClean="0"/>
              <a:t> 4-12m</a:t>
            </a:r>
            <a:endParaRPr lang="pt-BR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3379206" y="6021288"/>
            <a:ext cx="2385589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000" dirty="0" smtClean="0"/>
              <a:t>9:00 </a:t>
            </a:r>
            <a:r>
              <a:rPr lang="pt-BR" sz="2000" dirty="0" err="1" smtClean="0"/>
              <a:t>a.m.</a:t>
            </a:r>
            <a:r>
              <a:rPr lang="pt-BR" sz="2000" dirty="0" smtClean="0"/>
              <a:t> – 4:00 </a:t>
            </a:r>
            <a:r>
              <a:rPr lang="pt-BR" sz="2000" dirty="0" err="1" smtClean="0"/>
              <a:t>p.m.</a:t>
            </a:r>
            <a:endParaRPr lang="pt-BR" sz="2000" dirty="0"/>
          </a:p>
        </p:txBody>
      </p:sp>
    </p:spTree>
  </p:cSld>
  <p:clrMapOvr>
    <a:masterClrMapping/>
  </p:clrMapOvr>
  <p:transition advTm="0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6561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Methods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843808" y="6186790"/>
            <a:ext cx="62646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latin typeface="Calibri" pitchFamily="34" charset="0"/>
              </a:rPr>
              <a:t>Longo &amp; </a:t>
            </a:r>
            <a:r>
              <a:rPr lang="pt-BR" sz="1600" dirty="0" err="1" smtClean="0">
                <a:latin typeface="Calibri" pitchFamily="34" charset="0"/>
              </a:rPr>
              <a:t>Floeter</a:t>
            </a:r>
            <a:r>
              <a:rPr lang="pt-BR" sz="1600" dirty="0" smtClean="0">
                <a:latin typeface="Calibri" pitchFamily="34" charset="0"/>
              </a:rPr>
              <a:t> </a:t>
            </a:r>
            <a:r>
              <a:rPr lang="pt-BR" sz="1600" b="1" i="1" dirty="0" smtClean="0">
                <a:latin typeface="Calibri" pitchFamily="34" charset="0"/>
              </a:rPr>
              <a:t>in </a:t>
            </a:r>
            <a:r>
              <a:rPr lang="pt-BR" sz="1600" b="1" i="1" dirty="0" err="1" smtClean="0">
                <a:latin typeface="Calibri" pitchFamily="34" charset="0"/>
              </a:rPr>
              <a:t>press</a:t>
            </a:r>
            <a:r>
              <a:rPr lang="pt-BR" sz="1600" i="1" dirty="0" smtClean="0">
                <a:latin typeface="Calibri" pitchFamily="34" charset="0"/>
              </a:rPr>
              <a:t>; </a:t>
            </a:r>
            <a:r>
              <a:rPr lang="pt-BR" sz="1600" dirty="0" err="1" smtClean="0">
                <a:latin typeface="Calibri" pitchFamily="34" charset="0"/>
              </a:rPr>
              <a:t>Hoey</a:t>
            </a:r>
            <a:r>
              <a:rPr lang="pt-BR" sz="1600" dirty="0" smtClean="0">
                <a:latin typeface="Calibri" pitchFamily="34" charset="0"/>
              </a:rPr>
              <a:t> &amp; </a:t>
            </a:r>
            <a:r>
              <a:rPr lang="pt-BR" sz="1600" dirty="0" err="1" smtClean="0">
                <a:latin typeface="Calibri" pitchFamily="34" charset="0"/>
              </a:rPr>
              <a:t>Bellwood</a:t>
            </a:r>
            <a:r>
              <a:rPr lang="pt-BR" sz="1600" dirty="0" smtClean="0">
                <a:latin typeface="Calibri" pitchFamily="34" charset="0"/>
              </a:rPr>
              <a:t> 2009, </a:t>
            </a:r>
            <a:r>
              <a:rPr lang="pt-BR" sz="1600" b="1" dirty="0" err="1" smtClean="0">
                <a:latin typeface="Calibri" pitchFamily="34" charset="0"/>
              </a:rPr>
              <a:t>Ecosystems</a:t>
            </a:r>
            <a:endParaRPr lang="pt-BR" sz="1600" dirty="0">
              <a:latin typeface="Calibri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2627784" y="404664"/>
            <a:ext cx="3816424" cy="5760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1600" dirty="0" err="1" smtClean="0">
                <a:solidFill>
                  <a:schemeClr val="bg1"/>
                </a:solidFill>
              </a:rPr>
              <a:t>Several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reef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fish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functional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groups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within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different</a:t>
            </a:r>
            <a:r>
              <a:rPr lang="pt-BR" sz="1600" dirty="0" smtClean="0">
                <a:solidFill>
                  <a:schemeClr val="bg1"/>
                </a:solidFill>
              </a:rPr>
              <a:t> trophic </a:t>
            </a:r>
            <a:r>
              <a:rPr lang="pt-BR" sz="1600" dirty="0" err="1" smtClean="0">
                <a:solidFill>
                  <a:schemeClr val="bg1"/>
                </a:solidFill>
              </a:rPr>
              <a:t>categories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706075" y="5178678"/>
            <a:ext cx="846514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600" b="1" dirty="0" smtClean="0"/>
              <a:t>SPECIES</a:t>
            </a:r>
            <a:endParaRPr lang="pt-BR" sz="16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1580946" y="5610726"/>
            <a:ext cx="1096775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600" b="1" dirty="0" smtClean="0"/>
              <a:t>SIZE CLASS</a:t>
            </a:r>
            <a:endParaRPr lang="pt-BR" sz="16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803955" y="6042774"/>
            <a:ext cx="650756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600" b="1" dirty="0" smtClean="0"/>
              <a:t>BITES</a:t>
            </a:r>
            <a:endParaRPr lang="pt-BR" sz="1600" b="1" dirty="0"/>
          </a:p>
        </p:txBody>
      </p:sp>
      <p:sp>
        <p:nvSpPr>
          <p:cNvPr id="13" name="Seta para a direita 12"/>
          <p:cNvSpPr/>
          <p:nvPr/>
        </p:nvSpPr>
        <p:spPr>
          <a:xfrm>
            <a:off x="2987824" y="5538718"/>
            <a:ext cx="864096" cy="21602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8" name="Grupo 17"/>
          <p:cNvGrpSpPr/>
          <p:nvPr/>
        </p:nvGrpSpPr>
        <p:grpSpPr>
          <a:xfrm>
            <a:off x="4427984" y="5229200"/>
            <a:ext cx="3428759" cy="770602"/>
            <a:chOff x="4688391" y="5085184"/>
            <a:chExt cx="3428759" cy="770602"/>
          </a:xfrm>
        </p:grpSpPr>
        <p:sp>
          <p:nvSpPr>
            <p:cNvPr id="12" name="CaixaDeTexto 11"/>
            <p:cNvSpPr txBox="1"/>
            <p:nvPr/>
          </p:nvSpPr>
          <p:spPr>
            <a:xfrm>
              <a:off x="4688391" y="5085184"/>
              <a:ext cx="3428759" cy="40011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2000" b="1" dirty="0" err="1" smtClean="0"/>
                <a:t>Mass</a:t>
              </a:r>
              <a:r>
                <a:rPr lang="pt-BR" sz="2000" b="1" dirty="0" smtClean="0"/>
                <a:t> </a:t>
              </a:r>
              <a:r>
                <a:rPr lang="pt-BR" sz="2000" b="1" dirty="0" err="1" smtClean="0"/>
                <a:t>standardized</a:t>
              </a:r>
              <a:r>
                <a:rPr lang="pt-BR" sz="2000" b="1" dirty="0" smtClean="0"/>
                <a:t> </a:t>
              </a:r>
              <a:r>
                <a:rPr lang="pt-BR" sz="2000" b="1" dirty="0" err="1" smtClean="0"/>
                <a:t>bite</a:t>
              </a:r>
              <a:r>
                <a:rPr lang="pt-BR" sz="2000" b="1" dirty="0" smtClean="0"/>
                <a:t> </a:t>
              </a:r>
              <a:r>
                <a:rPr lang="pt-BR" sz="2000" b="1" dirty="0" err="1" smtClean="0"/>
                <a:t>impact</a:t>
              </a:r>
              <a:endParaRPr lang="pt-BR" sz="2000" b="1" dirty="0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5001028" y="5517232"/>
              <a:ext cx="2714718" cy="3385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1600" b="1" dirty="0" smtClean="0"/>
                <a:t>BITES x INDIVIDUAL BIOMASS</a:t>
              </a:r>
              <a:endParaRPr lang="pt-BR" sz="1600" b="1" dirty="0"/>
            </a:p>
          </p:txBody>
        </p:sp>
      </p:grpSp>
      <p:pic>
        <p:nvPicPr>
          <p:cNvPr id="21" name="Vídeo_ICR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828800" y="1235074"/>
            <a:ext cx="5335488" cy="3807815"/>
          </a:xfrm>
          <a:prstGeom prst="rect">
            <a:avLst/>
          </a:prstGeom>
        </p:spPr>
      </p:pic>
    </p:spTree>
  </p:cSld>
  <p:clrMapOvr>
    <a:masterClrMapping/>
  </p:clrMapOvr>
  <p:transition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65618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Methods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o 32"/>
          <p:cNvGrpSpPr/>
          <p:nvPr/>
        </p:nvGrpSpPr>
        <p:grpSpPr>
          <a:xfrm>
            <a:off x="2987824" y="5826722"/>
            <a:ext cx="5904656" cy="842638"/>
            <a:chOff x="179513" y="4365104"/>
            <a:chExt cx="6802290" cy="970737"/>
          </a:xfrm>
        </p:grpSpPr>
        <p:pic>
          <p:nvPicPr>
            <p:cNvPr id="11" name="Picture 3" descr="Cagarras 27 10 2005 06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3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" name="Picture 4" descr="Kadu_bodianus_pulchellus_a"/>
            <p:cNvPicPr>
              <a:picLocks noChangeAspect="1" noChangeArrowheads="1"/>
            </p:cNvPicPr>
            <p:nvPr/>
          </p:nvPicPr>
          <p:blipFill>
            <a:blip r:embed="rId6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7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1" name="TextBox 38"/>
          <p:cNvSpPr txBox="1"/>
          <p:nvPr/>
        </p:nvSpPr>
        <p:spPr bwMode="auto">
          <a:xfrm>
            <a:off x="6804248" y="2689399"/>
            <a:ext cx="1727200" cy="4095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20 x 2m = 40 m²</a:t>
            </a:r>
            <a:endParaRPr lang="pt-BR" dirty="0"/>
          </a:p>
        </p:txBody>
      </p:sp>
      <p:sp>
        <p:nvSpPr>
          <p:cNvPr id="22" name="TextBox 38"/>
          <p:cNvSpPr txBox="1"/>
          <p:nvPr/>
        </p:nvSpPr>
        <p:spPr bwMode="auto">
          <a:xfrm>
            <a:off x="7003812" y="3741911"/>
            <a:ext cx="1328073" cy="9023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Species ID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Size classes</a:t>
            </a:r>
            <a:endParaRPr lang="pt-BR" dirty="0"/>
          </a:p>
        </p:txBody>
      </p:sp>
      <p:sp>
        <p:nvSpPr>
          <p:cNvPr id="23" name="TextBox 38"/>
          <p:cNvSpPr txBox="1"/>
          <p:nvPr/>
        </p:nvSpPr>
        <p:spPr bwMode="auto">
          <a:xfrm>
            <a:off x="7358392" y="2260774"/>
            <a:ext cx="618912" cy="40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UVC</a:t>
            </a:r>
            <a:endParaRPr lang="pt-BR" dirty="0"/>
          </a:p>
        </p:txBody>
      </p:sp>
      <p:grpSp>
        <p:nvGrpSpPr>
          <p:cNvPr id="27" name="Grupo 28"/>
          <p:cNvGrpSpPr>
            <a:grpSpLocks/>
          </p:cNvGrpSpPr>
          <p:nvPr/>
        </p:nvGrpSpPr>
        <p:grpSpPr bwMode="auto">
          <a:xfrm>
            <a:off x="2843808" y="188640"/>
            <a:ext cx="3429000" cy="765175"/>
            <a:chOff x="5500694" y="117452"/>
            <a:chExt cx="3429024" cy="765284"/>
          </a:xfrm>
        </p:grpSpPr>
        <p:grpSp>
          <p:nvGrpSpPr>
            <p:cNvPr id="28" name="Grupo 21"/>
            <p:cNvGrpSpPr>
              <a:grpSpLocks/>
            </p:cNvGrpSpPr>
            <p:nvPr/>
          </p:nvGrpSpPr>
          <p:grpSpPr bwMode="auto">
            <a:xfrm>
              <a:off x="5500694" y="357165"/>
              <a:ext cx="3429024" cy="357191"/>
              <a:chOff x="5500694" y="535736"/>
              <a:chExt cx="3429024" cy="250058"/>
            </a:xfrm>
          </p:grpSpPr>
          <p:sp>
            <p:nvSpPr>
              <p:cNvPr id="31" name="Retângulo 30"/>
              <p:cNvSpPr/>
              <p:nvPr/>
            </p:nvSpPr>
            <p:spPr>
              <a:xfrm>
                <a:off x="5500694" y="535760"/>
                <a:ext cx="3429024" cy="250091"/>
              </a:xfrm>
              <a:prstGeom prst="rect">
                <a:avLst/>
              </a:prstGeom>
              <a:noFill/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33" name="Retângulo 32"/>
              <p:cNvSpPr/>
              <p:nvPr/>
            </p:nvSpPr>
            <p:spPr>
              <a:xfrm>
                <a:off x="6572263" y="535760"/>
                <a:ext cx="928695" cy="35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</p:grpSp>
        <p:pic>
          <p:nvPicPr>
            <p:cNvPr id="29" name="Picture 11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6646902" y="117452"/>
              <a:ext cx="1009632" cy="76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0" name="Conector de seta reta 29"/>
            <p:cNvCxnSpPr/>
            <p:nvPr/>
          </p:nvCxnSpPr>
          <p:spPr>
            <a:xfrm rot="10800000">
              <a:off x="5857883" y="498506"/>
              <a:ext cx="785819" cy="1588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36"/>
          <p:cNvGrpSpPr/>
          <p:nvPr/>
        </p:nvGrpSpPr>
        <p:grpSpPr>
          <a:xfrm>
            <a:off x="395536" y="1484784"/>
            <a:ext cx="5837237" cy="3556694"/>
            <a:chOff x="395536" y="1412776"/>
            <a:chExt cx="5837237" cy="3556694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t="1576" b="2310"/>
            <a:stretch>
              <a:fillRect/>
            </a:stretch>
          </p:blipFill>
          <p:spPr bwMode="auto">
            <a:xfrm>
              <a:off x="395536" y="1700808"/>
              <a:ext cx="5837237" cy="32686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TextBox 15"/>
            <p:cNvSpPr txBox="1"/>
            <p:nvPr/>
          </p:nvSpPr>
          <p:spPr bwMode="auto">
            <a:xfrm>
              <a:off x="395536" y="1412776"/>
              <a:ext cx="3384375" cy="44267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342900" indent="-342900" algn="ctr">
                <a:defRPr/>
              </a:pPr>
              <a:r>
                <a:rPr lang="pt-BR" sz="2000" dirty="0" err="1" smtClean="0"/>
                <a:t>Reef</a:t>
              </a:r>
              <a:r>
                <a:rPr lang="pt-BR" sz="2000" dirty="0" smtClean="0"/>
                <a:t> </a:t>
              </a:r>
              <a:r>
                <a:rPr lang="pt-BR" sz="2000" dirty="0" err="1" smtClean="0"/>
                <a:t>fish</a:t>
              </a:r>
              <a:r>
                <a:rPr lang="pt-BR" sz="2000" dirty="0" smtClean="0"/>
                <a:t> </a:t>
              </a:r>
              <a:r>
                <a:rPr lang="pt-BR" sz="2000" dirty="0" err="1" smtClean="0"/>
                <a:t>community</a:t>
              </a:r>
              <a:r>
                <a:rPr lang="pt-BR" sz="2000" dirty="0" smtClean="0"/>
                <a:t> </a:t>
              </a:r>
              <a:r>
                <a:rPr lang="pt-BR" sz="2000" dirty="0" err="1" smtClean="0"/>
                <a:t>structure</a:t>
              </a:r>
              <a:endParaRPr lang="pt-BR" sz="2000" dirty="0"/>
            </a:p>
          </p:txBody>
        </p:sp>
      </p:grpSp>
    </p:spTree>
  </p:cSld>
  <p:clrMapOvr>
    <a:masterClrMapping/>
  </p:clrMapOvr>
  <p:transition advTm="15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vell\@_Guilherme_Longo\ICRS_2012\@@@Dados\TIFFs\Bites_latitudinal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24744"/>
            <a:ext cx="8384656" cy="5400600"/>
          </a:xfrm>
          <a:prstGeom prst="rect">
            <a:avLst/>
          </a:prstGeom>
          <a:noFill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944216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2195736" y="404664"/>
            <a:ext cx="3528392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Number</a:t>
            </a:r>
            <a:r>
              <a:rPr lang="pt-BR" sz="2000" dirty="0" smtClean="0"/>
              <a:t> </a:t>
            </a:r>
            <a:r>
              <a:rPr lang="pt-BR" sz="2000" dirty="0" err="1" smtClean="0"/>
              <a:t>of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interactions</a:t>
            </a:r>
            <a:endParaRPr lang="pt-BR" sz="2000" dirty="0">
              <a:solidFill>
                <a:schemeClr val="lt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164288" y="5445224"/>
            <a:ext cx="129614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668344" y="3717032"/>
            <a:ext cx="1440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660232" y="4725144"/>
            <a:ext cx="1440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6156176" y="5661248"/>
            <a:ext cx="1440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upo 12"/>
          <p:cNvGrpSpPr/>
          <p:nvPr/>
        </p:nvGrpSpPr>
        <p:grpSpPr>
          <a:xfrm>
            <a:off x="5508104" y="1772816"/>
            <a:ext cx="3168352" cy="4608512"/>
            <a:chOff x="5508104" y="1772816"/>
            <a:chExt cx="3168352" cy="4608512"/>
          </a:xfrm>
          <a:solidFill>
            <a:schemeClr val="bg1"/>
          </a:solidFill>
        </p:grpSpPr>
        <p:sp>
          <p:nvSpPr>
            <p:cNvPr id="11" name="Retângulo 10"/>
            <p:cNvSpPr/>
            <p:nvPr/>
          </p:nvSpPr>
          <p:spPr>
            <a:xfrm>
              <a:off x="5652120" y="1772816"/>
              <a:ext cx="3024336" cy="460851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5508104" y="1988840"/>
              <a:ext cx="703327" cy="10717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CaixaDeTexto 16"/>
          <p:cNvSpPr txBox="1">
            <a:spLocks noChangeArrowheads="1"/>
          </p:cNvSpPr>
          <p:nvPr/>
        </p:nvSpPr>
        <p:spPr bwMode="auto">
          <a:xfrm>
            <a:off x="6948264" y="4633391"/>
            <a:ext cx="700833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24.5° C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21" name="CaixaDeTexto 16"/>
          <p:cNvSpPr txBox="1">
            <a:spLocks noChangeArrowheads="1"/>
          </p:cNvSpPr>
          <p:nvPr/>
        </p:nvSpPr>
        <p:spPr bwMode="auto">
          <a:xfrm>
            <a:off x="7956376" y="3625279"/>
            <a:ext cx="700833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27.5° C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24" name="CaixaDeTexto 16"/>
          <p:cNvSpPr txBox="1">
            <a:spLocks noChangeArrowheads="1"/>
          </p:cNvSpPr>
          <p:nvPr/>
        </p:nvSpPr>
        <p:spPr bwMode="auto">
          <a:xfrm>
            <a:off x="6372200" y="5641503"/>
            <a:ext cx="700833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22.5° C</a:t>
            </a:r>
            <a:endParaRPr lang="pt-BR" sz="1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28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8" grpId="0" animBg="1"/>
      <p:bldP spid="21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3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82300" b="80981"/>
          <a:stretch>
            <a:fillRect/>
          </a:stretch>
        </p:blipFill>
        <p:spPr bwMode="auto">
          <a:xfrm>
            <a:off x="7083896" y="1312108"/>
            <a:ext cx="1376536" cy="1032580"/>
          </a:xfrm>
          <a:prstGeom prst="rect">
            <a:avLst/>
          </a:prstGeom>
          <a:noFill/>
        </p:spPr>
      </p:pic>
      <p:pic>
        <p:nvPicPr>
          <p:cNvPr id="24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59152" r="10239"/>
          <a:stretch>
            <a:fillRect/>
          </a:stretch>
        </p:blipFill>
        <p:spPr bwMode="auto">
          <a:xfrm>
            <a:off x="5283696" y="1312108"/>
            <a:ext cx="2380456" cy="5429260"/>
          </a:xfrm>
          <a:prstGeom prst="rect">
            <a:avLst/>
          </a:prstGeom>
          <a:noFill/>
        </p:spPr>
      </p:pic>
      <p:pic>
        <p:nvPicPr>
          <p:cNvPr id="25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42485" r="40795"/>
          <a:stretch>
            <a:fillRect/>
          </a:stretch>
        </p:blipFill>
        <p:spPr bwMode="auto">
          <a:xfrm>
            <a:off x="3987552" y="1312108"/>
            <a:ext cx="1300336" cy="5429260"/>
          </a:xfrm>
          <a:prstGeom prst="rect">
            <a:avLst/>
          </a:prstGeom>
          <a:noFill/>
        </p:spPr>
      </p:pic>
      <p:pic>
        <p:nvPicPr>
          <p:cNvPr id="26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r="56535"/>
          <a:stretch>
            <a:fillRect/>
          </a:stretch>
        </p:blipFill>
        <p:spPr bwMode="auto">
          <a:xfrm>
            <a:off x="683568" y="1312108"/>
            <a:ext cx="3380184" cy="5429260"/>
          </a:xfrm>
          <a:prstGeom prst="rect">
            <a:avLst/>
          </a:prstGeom>
          <a:noFill/>
        </p:spPr>
      </p:pic>
      <p:pic>
        <p:nvPicPr>
          <p:cNvPr id="27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88781"/>
          <a:stretch>
            <a:fillRect/>
          </a:stretch>
        </p:blipFill>
        <p:spPr bwMode="auto">
          <a:xfrm>
            <a:off x="7587952" y="1312108"/>
            <a:ext cx="872480" cy="5429260"/>
          </a:xfrm>
          <a:prstGeom prst="rect">
            <a:avLst/>
          </a:prstGeom>
          <a:noFill/>
        </p:spPr>
      </p:pic>
      <p:pic>
        <p:nvPicPr>
          <p:cNvPr id="28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82300" t="35810" b="56232"/>
          <a:stretch>
            <a:fillRect/>
          </a:stretch>
        </p:blipFill>
        <p:spPr bwMode="auto">
          <a:xfrm>
            <a:off x="7083896" y="3280792"/>
            <a:ext cx="1376536" cy="432048"/>
          </a:xfrm>
          <a:prstGeom prst="rect">
            <a:avLst/>
          </a:prstGeom>
          <a:noFill/>
        </p:spPr>
      </p:pic>
      <p:pic>
        <p:nvPicPr>
          <p:cNvPr id="29" name="Picture 2" descr="C:\Users\Avell\@_Guilherme_Longo\ICRS_2012\@@@Dados\TIFFs\Latitudinal_SPP.tif"/>
          <p:cNvPicPr>
            <a:picLocks noChangeAspect="1" noChangeArrowheads="1"/>
          </p:cNvPicPr>
          <p:nvPr/>
        </p:nvPicPr>
        <p:blipFill>
          <a:blip r:embed="rId5" cstate="print"/>
          <a:srcRect l="82300" t="60856" b="31186"/>
          <a:stretch>
            <a:fillRect/>
          </a:stretch>
        </p:blipFill>
        <p:spPr bwMode="auto">
          <a:xfrm>
            <a:off x="7011888" y="4720952"/>
            <a:ext cx="1376536" cy="432048"/>
          </a:xfrm>
          <a:prstGeom prst="rect">
            <a:avLst/>
          </a:prstGeom>
          <a:noFill/>
        </p:spPr>
      </p:pic>
      <p:sp>
        <p:nvSpPr>
          <p:cNvPr id="31" name="Retângulo 30"/>
          <p:cNvSpPr/>
          <p:nvPr/>
        </p:nvSpPr>
        <p:spPr>
          <a:xfrm>
            <a:off x="3987552" y="4000872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915544" y="5513040"/>
            <a:ext cx="36004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4995664" y="5297016"/>
            <a:ext cx="16561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5139680" y="4072880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5067672" y="2488704"/>
            <a:ext cx="194421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ounded Rectangle 9"/>
          <p:cNvSpPr/>
          <p:nvPr/>
        </p:nvSpPr>
        <p:spPr>
          <a:xfrm>
            <a:off x="1187624" y="1268760"/>
            <a:ext cx="2881188" cy="1944687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7" name="Rounded Rectangle 10"/>
          <p:cNvSpPr/>
          <p:nvPr/>
        </p:nvSpPr>
        <p:spPr>
          <a:xfrm>
            <a:off x="7524328" y="3717032"/>
            <a:ext cx="1081410" cy="864096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8" name="Rounded Rectangle 10"/>
          <p:cNvSpPr/>
          <p:nvPr/>
        </p:nvSpPr>
        <p:spPr>
          <a:xfrm>
            <a:off x="6516216" y="3861048"/>
            <a:ext cx="936451" cy="720155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9" name="Rounded Rectangle 10"/>
          <p:cNvSpPr/>
          <p:nvPr/>
        </p:nvSpPr>
        <p:spPr>
          <a:xfrm>
            <a:off x="6300192" y="5157192"/>
            <a:ext cx="721296" cy="792162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0" name="Rounded Rectangle 10"/>
          <p:cNvSpPr/>
          <p:nvPr/>
        </p:nvSpPr>
        <p:spPr>
          <a:xfrm>
            <a:off x="7380312" y="5229200"/>
            <a:ext cx="1081410" cy="648072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1" name="Rounded Rectangle 9"/>
          <p:cNvSpPr/>
          <p:nvPr/>
        </p:nvSpPr>
        <p:spPr>
          <a:xfrm>
            <a:off x="2411760" y="5229200"/>
            <a:ext cx="1512168" cy="720353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2" name="Rounded Rectangle 9"/>
          <p:cNvSpPr/>
          <p:nvPr/>
        </p:nvSpPr>
        <p:spPr>
          <a:xfrm>
            <a:off x="1115616" y="3212976"/>
            <a:ext cx="2952328" cy="1368425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6" name="Título 1"/>
          <p:cNvSpPr txBox="1">
            <a:spLocks/>
          </p:cNvSpPr>
          <p:nvPr/>
        </p:nvSpPr>
        <p:spPr>
          <a:xfrm>
            <a:off x="323528" y="188640"/>
            <a:ext cx="201622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47" name="Título 1"/>
          <p:cNvSpPr txBox="1">
            <a:spLocks/>
          </p:cNvSpPr>
          <p:nvPr/>
        </p:nvSpPr>
        <p:spPr>
          <a:xfrm>
            <a:off x="2237264" y="476672"/>
            <a:ext cx="2118712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endParaRPr lang="pt-BR" sz="2000" dirty="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7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34" grpId="1" animBg="1"/>
      <p:bldP spid="35" grpId="0" animBg="1"/>
      <p:bldP spid="36" grpId="0" animBg="1"/>
      <p:bldP spid="38" grpId="0" animBg="1"/>
      <p:bldP spid="41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o 44"/>
          <p:cNvGrpSpPr/>
          <p:nvPr/>
        </p:nvGrpSpPr>
        <p:grpSpPr>
          <a:xfrm>
            <a:off x="288032" y="1124744"/>
            <a:ext cx="8172400" cy="4176464"/>
            <a:chOff x="-36512" y="1124744"/>
            <a:chExt cx="8172400" cy="4176464"/>
          </a:xfrm>
        </p:grpSpPr>
        <p:pic>
          <p:nvPicPr>
            <p:cNvPr id="15" name="Picture 4" descr="C:\Users\Avell\@_Guilherme_Longo\ICRS_2012\@@@Dados\TIFFs\Rascunho2.tif"/>
            <p:cNvPicPr>
              <a:picLocks noChangeAspect="1" noChangeArrowheads="1"/>
            </p:cNvPicPr>
            <p:nvPr/>
          </p:nvPicPr>
          <p:blipFill>
            <a:blip r:embed="rId4" cstate="print"/>
            <a:srcRect r="27572"/>
            <a:stretch>
              <a:fillRect/>
            </a:stretch>
          </p:blipFill>
          <p:spPr bwMode="auto">
            <a:xfrm>
              <a:off x="-36512" y="1124744"/>
              <a:ext cx="8172400" cy="4176464"/>
            </a:xfrm>
            <a:prstGeom prst="rect">
              <a:avLst/>
            </a:prstGeom>
            <a:noFill/>
          </p:spPr>
        </p:pic>
        <p:sp>
          <p:nvSpPr>
            <p:cNvPr id="42" name="Retângulo 41"/>
            <p:cNvSpPr/>
            <p:nvPr/>
          </p:nvSpPr>
          <p:spPr>
            <a:xfrm>
              <a:off x="2843808" y="3356992"/>
              <a:ext cx="43204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43" name="Retângulo 42"/>
            <p:cNvSpPr/>
            <p:nvPr/>
          </p:nvSpPr>
          <p:spPr>
            <a:xfrm>
              <a:off x="2434620" y="4113088"/>
              <a:ext cx="1152128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44" name="Retângulo 43"/>
            <p:cNvSpPr/>
            <p:nvPr/>
          </p:nvSpPr>
          <p:spPr>
            <a:xfrm rot="233125">
              <a:off x="1763599" y="4662455"/>
              <a:ext cx="1732987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</p:grpSp>
      <p:pic>
        <p:nvPicPr>
          <p:cNvPr id="22" name="Picture 4" descr="C:\Users\Avell\@_Guilherme_Longo\ICRS_2012\@@@Dados\TIFFs\Rascunho2.tif"/>
          <p:cNvPicPr>
            <a:picLocks noChangeAspect="1" noChangeArrowheads="1"/>
          </p:cNvPicPr>
          <p:nvPr/>
        </p:nvPicPr>
        <p:blipFill>
          <a:blip r:embed="rId4" cstate="print"/>
          <a:srcRect l="81686" t="65517" r="446"/>
          <a:stretch>
            <a:fillRect/>
          </a:stretch>
        </p:blipFill>
        <p:spPr bwMode="auto">
          <a:xfrm>
            <a:off x="395536" y="5229200"/>
            <a:ext cx="2016224" cy="1440160"/>
          </a:xfrm>
          <a:prstGeom prst="rect">
            <a:avLst/>
          </a:prstGeom>
          <a:noFill/>
        </p:spPr>
      </p:pic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TextBox 13"/>
          <p:cNvSpPr txBox="1"/>
          <p:nvPr/>
        </p:nvSpPr>
        <p:spPr bwMode="auto">
          <a:xfrm>
            <a:off x="3816424" y="5589240"/>
            <a:ext cx="1296144" cy="6469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Herbivory</a:t>
            </a:r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</a:t>
            </a:r>
            <a:endParaRPr lang="pt-B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ítulo 1"/>
          <p:cNvSpPr txBox="1">
            <a:spLocks/>
          </p:cNvSpPr>
          <p:nvPr/>
        </p:nvSpPr>
        <p:spPr>
          <a:xfrm>
            <a:off x="323528" y="188640"/>
            <a:ext cx="201622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29" name="Título 1"/>
          <p:cNvSpPr txBox="1">
            <a:spLocks/>
          </p:cNvSpPr>
          <p:nvPr/>
        </p:nvSpPr>
        <p:spPr>
          <a:xfrm>
            <a:off x="2237264" y="476672"/>
            <a:ext cx="2880320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Functional</a:t>
            </a:r>
            <a:r>
              <a:rPr lang="pt-BR" sz="2000" dirty="0" smtClean="0"/>
              <a:t> </a:t>
            </a:r>
            <a:r>
              <a:rPr lang="pt-BR" sz="2000" dirty="0" err="1" smtClean="0"/>
              <a:t>Contribution</a:t>
            </a:r>
            <a:endParaRPr lang="pt-BR" sz="2000" dirty="0">
              <a:solidFill>
                <a:schemeClr val="lt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4608512" y="2780928"/>
            <a:ext cx="6815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Scrapers</a:t>
            </a:r>
            <a:endParaRPr lang="pt-BR" sz="1100" b="1" dirty="0">
              <a:solidFill>
                <a:srgbClr val="FF0000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2376264" y="2204864"/>
            <a:ext cx="1077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rgbClr val="FF0000"/>
                </a:solidFill>
              </a:rPr>
              <a:t>Fine Browsers</a:t>
            </a:r>
            <a:endParaRPr lang="pt-BR" sz="1200" b="1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1"/>
          <p:cNvCxnSpPr/>
          <p:nvPr/>
        </p:nvCxnSpPr>
        <p:spPr>
          <a:xfrm>
            <a:off x="3240360" y="2492896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4655010" y="4365104"/>
            <a:ext cx="6815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Scrapers</a:t>
            </a:r>
            <a:endParaRPr lang="pt-BR" sz="1100" b="1" dirty="0">
              <a:solidFill>
                <a:srgbClr val="FF0000"/>
              </a:solidFill>
            </a:endParaRPr>
          </a:p>
        </p:txBody>
      </p:sp>
      <p:cxnSp>
        <p:nvCxnSpPr>
          <p:cNvPr id="33" name="Straight Arrow Connector 21"/>
          <p:cNvCxnSpPr/>
          <p:nvPr/>
        </p:nvCxnSpPr>
        <p:spPr>
          <a:xfrm flipV="1">
            <a:off x="3960440" y="4077072"/>
            <a:ext cx="28803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3240360" y="4437112"/>
            <a:ext cx="8258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err="1" smtClean="0">
                <a:solidFill>
                  <a:srgbClr val="FF0000"/>
                </a:solidFill>
              </a:rPr>
              <a:t>Omnivores</a:t>
            </a:r>
            <a:endParaRPr lang="pt-BR" sz="1100" b="1" dirty="0">
              <a:solidFill>
                <a:srgbClr val="FF0000"/>
              </a:solidFill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3456384" y="4869160"/>
            <a:ext cx="8258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err="1" smtClean="0">
                <a:solidFill>
                  <a:srgbClr val="FF0000"/>
                </a:solidFill>
              </a:rPr>
              <a:t>Omnivores</a:t>
            </a:r>
            <a:endParaRPr lang="pt-BR" sz="1100" b="1" dirty="0">
              <a:solidFill>
                <a:srgbClr val="FF0000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8028384" y="1556792"/>
            <a:ext cx="43204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/>
          <p:cNvSpPr/>
          <p:nvPr/>
        </p:nvSpPr>
        <p:spPr>
          <a:xfrm>
            <a:off x="1187624" y="5733256"/>
            <a:ext cx="288032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1619672" y="5949280"/>
            <a:ext cx="36004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1930564" y="6195784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aixaDeTexto 37"/>
          <p:cNvSpPr txBox="1"/>
          <p:nvPr/>
        </p:nvSpPr>
        <p:spPr>
          <a:xfrm>
            <a:off x="1205904" y="56688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25</a:t>
            </a:r>
            <a:endParaRPr lang="pt-BR" sz="1200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1691680" y="59001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10</a:t>
            </a:r>
            <a:endParaRPr lang="pt-BR" sz="1200" dirty="0"/>
          </a:p>
        </p:txBody>
      </p:sp>
      <p:sp>
        <p:nvSpPr>
          <p:cNvPr id="48" name="CaixaDeTexto 47"/>
          <p:cNvSpPr txBox="1"/>
          <p:nvPr/>
        </p:nvSpPr>
        <p:spPr>
          <a:xfrm>
            <a:off x="1907704" y="616530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5</a:t>
            </a:r>
            <a:endParaRPr lang="pt-BR" sz="1200" dirty="0"/>
          </a:p>
        </p:txBody>
      </p:sp>
      <p:grpSp>
        <p:nvGrpSpPr>
          <p:cNvPr id="57" name="Grupo 56"/>
          <p:cNvGrpSpPr/>
          <p:nvPr/>
        </p:nvGrpSpPr>
        <p:grpSpPr>
          <a:xfrm>
            <a:off x="6588224" y="4797152"/>
            <a:ext cx="576064" cy="349007"/>
            <a:chOff x="9439430" y="5157192"/>
            <a:chExt cx="576064" cy="349007"/>
          </a:xfrm>
        </p:grpSpPr>
        <p:sp>
          <p:nvSpPr>
            <p:cNvPr id="55" name="Retângulo 54"/>
            <p:cNvSpPr/>
            <p:nvPr/>
          </p:nvSpPr>
          <p:spPr>
            <a:xfrm>
              <a:off x="9439430" y="5157192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CaixaDeTexto 55"/>
            <p:cNvSpPr txBox="1"/>
            <p:nvPr/>
          </p:nvSpPr>
          <p:spPr>
            <a:xfrm>
              <a:off x="9540552" y="522920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 smtClean="0"/>
                <a:t>3%</a:t>
              </a:r>
              <a:endParaRPr lang="pt-BR" sz="1200" dirty="0"/>
            </a:p>
          </p:txBody>
        </p:sp>
        <p:sp>
          <p:nvSpPr>
            <p:cNvPr id="49" name="Elipse 48"/>
            <p:cNvSpPr/>
            <p:nvPr/>
          </p:nvSpPr>
          <p:spPr>
            <a:xfrm>
              <a:off x="9691458" y="5157192"/>
              <a:ext cx="36000" cy="36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8" name="Seta em curva para baixo 57"/>
          <p:cNvSpPr/>
          <p:nvPr/>
        </p:nvSpPr>
        <p:spPr>
          <a:xfrm>
            <a:off x="4716016" y="1124744"/>
            <a:ext cx="1944216" cy="432048"/>
          </a:xfrm>
          <a:prstGeom prst="curvedDownArrow">
            <a:avLst>
              <a:gd name="adj1" fmla="val 25000"/>
              <a:gd name="adj2" fmla="val 62673"/>
              <a:gd name="adj3" fmla="val 2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5580112" y="2060848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7596336" y="2060848"/>
            <a:ext cx="72008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/>
          <p:cNvSpPr/>
          <p:nvPr/>
        </p:nvSpPr>
        <p:spPr>
          <a:xfrm>
            <a:off x="5456416" y="3912736"/>
            <a:ext cx="72008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/>
          <p:cNvSpPr/>
          <p:nvPr/>
        </p:nvSpPr>
        <p:spPr>
          <a:xfrm>
            <a:off x="7647136" y="3542536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Grupo 15"/>
          <p:cNvGrpSpPr/>
          <p:nvPr/>
        </p:nvGrpSpPr>
        <p:grpSpPr>
          <a:xfrm>
            <a:off x="5364088" y="1196752"/>
            <a:ext cx="3491880" cy="4536504"/>
            <a:chOff x="5652120" y="1772816"/>
            <a:chExt cx="3491880" cy="4536504"/>
          </a:xfrm>
        </p:grpSpPr>
        <p:sp>
          <p:nvSpPr>
            <p:cNvPr id="18" name="Retângulo 17"/>
            <p:cNvSpPr/>
            <p:nvPr/>
          </p:nvSpPr>
          <p:spPr>
            <a:xfrm>
              <a:off x="5652120" y="1772816"/>
              <a:ext cx="3491880" cy="45365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Picture 2" descr="C:\Users\Avell\@_Guilherme_Longo\ICRS_2012\@@@Dados\TIFFs\Pizzas_Lattudinais2.tif"/>
            <p:cNvPicPr>
              <a:picLocks noChangeAspect="1" noChangeArrowheads="1"/>
            </p:cNvPicPr>
            <p:nvPr/>
          </p:nvPicPr>
          <p:blipFill>
            <a:blip r:embed="rId6" cstate="print"/>
            <a:srcRect l="73533" t="4007" r="480" b="41231"/>
            <a:stretch>
              <a:fillRect/>
            </a:stretch>
          </p:blipFill>
          <p:spPr bwMode="auto">
            <a:xfrm>
              <a:off x="5868144" y="2060848"/>
              <a:ext cx="2736304" cy="3316732"/>
            </a:xfrm>
            <a:prstGeom prst="rect">
              <a:avLst/>
            </a:prstGeom>
            <a:noFill/>
          </p:spPr>
        </p:pic>
      </p:grpSp>
      <p:sp>
        <p:nvSpPr>
          <p:cNvPr id="24" name="TextBox 13"/>
          <p:cNvSpPr txBox="1"/>
          <p:nvPr/>
        </p:nvSpPr>
        <p:spPr bwMode="auto">
          <a:xfrm>
            <a:off x="6264696" y="5589240"/>
            <a:ext cx="1224136" cy="6469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Functional</a:t>
            </a:r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dominance</a:t>
            </a:r>
            <a:endParaRPr lang="pt-B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4536504" y="5043656"/>
            <a:ext cx="1366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 err="1" smtClean="0">
                <a:solidFill>
                  <a:srgbClr val="FF0000"/>
                </a:solidFill>
              </a:rPr>
              <a:t>Mobile</a:t>
            </a:r>
            <a:r>
              <a:rPr lang="pt-BR" sz="1100" b="1" dirty="0" smtClean="0">
                <a:solidFill>
                  <a:srgbClr val="FF0000"/>
                </a:solidFill>
              </a:rPr>
              <a:t> </a:t>
            </a:r>
            <a:r>
              <a:rPr lang="pt-BR" sz="1100" b="1" dirty="0" err="1" smtClean="0">
                <a:solidFill>
                  <a:srgbClr val="FF0000"/>
                </a:solidFill>
              </a:rPr>
              <a:t>Invertebrate</a:t>
            </a:r>
            <a:endParaRPr lang="pt-BR" sz="11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7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/>
      <p:bldP spid="26" grpId="0"/>
      <p:bldP spid="31" grpId="0"/>
      <p:bldP spid="34" grpId="0"/>
      <p:bldP spid="35" grpId="0"/>
      <p:bldP spid="58" grpId="0" animBg="1"/>
      <p:bldP spid="24" grpId="0" animBg="1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" name="Título 1"/>
          <p:cNvSpPr txBox="1">
            <a:spLocks/>
          </p:cNvSpPr>
          <p:nvPr/>
        </p:nvSpPr>
        <p:spPr>
          <a:xfrm>
            <a:off x="323528" y="188640"/>
            <a:ext cx="201622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29" name="Título 1"/>
          <p:cNvSpPr txBox="1">
            <a:spLocks/>
          </p:cNvSpPr>
          <p:nvPr/>
        </p:nvSpPr>
        <p:spPr>
          <a:xfrm>
            <a:off x="2237264" y="476672"/>
            <a:ext cx="2880320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Functional</a:t>
            </a:r>
            <a:r>
              <a:rPr lang="pt-BR" sz="2000" dirty="0" smtClean="0"/>
              <a:t> </a:t>
            </a:r>
            <a:r>
              <a:rPr lang="pt-BR" sz="2000" dirty="0" err="1" smtClean="0"/>
              <a:t>Contribution</a:t>
            </a: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27" name="Picture 2" descr="C:\Users\Avell\@_Guilherme_Longo\ICRS_2012\@@@Dados\TIFFs\Pizzas_Lattudinais_transparency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93" y="1203861"/>
            <a:ext cx="9003803" cy="5177467"/>
          </a:xfrm>
          <a:prstGeom prst="rect">
            <a:avLst/>
          </a:prstGeom>
          <a:noFill/>
        </p:spPr>
      </p:pic>
      <p:pic>
        <p:nvPicPr>
          <p:cNvPr id="3075" name="Picture 3" descr="C:\Users\Avell\@_Guilherme_Longo\ICRS_2012\@@@Dados\TIFFs\Pizzas_Lattudinais2.tif"/>
          <p:cNvPicPr>
            <a:picLocks noChangeAspect="1" noChangeArrowheads="1"/>
          </p:cNvPicPr>
          <p:nvPr/>
        </p:nvPicPr>
        <p:blipFill>
          <a:blip r:embed="rId6" cstate="print"/>
          <a:srcRect r="27987"/>
          <a:stretch>
            <a:fillRect/>
          </a:stretch>
        </p:blipFill>
        <p:spPr bwMode="auto">
          <a:xfrm>
            <a:off x="34282" y="1203861"/>
            <a:ext cx="6481934" cy="5177467"/>
          </a:xfrm>
          <a:prstGeom prst="rect">
            <a:avLst/>
          </a:prstGeom>
          <a:noFill/>
        </p:spPr>
      </p:pic>
      <p:grpSp>
        <p:nvGrpSpPr>
          <p:cNvPr id="48" name="Grupo 47"/>
          <p:cNvGrpSpPr/>
          <p:nvPr/>
        </p:nvGrpSpPr>
        <p:grpSpPr>
          <a:xfrm>
            <a:off x="6732240" y="1988840"/>
            <a:ext cx="1728192" cy="792088"/>
            <a:chOff x="6732240" y="1988840"/>
            <a:chExt cx="1728192" cy="792088"/>
          </a:xfrm>
        </p:grpSpPr>
        <p:sp>
          <p:nvSpPr>
            <p:cNvPr id="45" name="Retângulo 44"/>
            <p:cNvSpPr/>
            <p:nvPr/>
          </p:nvSpPr>
          <p:spPr>
            <a:xfrm>
              <a:off x="6732240" y="1988840"/>
              <a:ext cx="1728192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6732240" y="2276872"/>
              <a:ext cx="1440160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Retângulo 46"/>
            <p:cNvSpPr/>
            <p:nvPr/>
          </p:nvSpPr>
          <p:spPr>
            <a:xfrm>
              <a:off x="7859032" y="2204864"/>
              <a:ext cx="39553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0" name="Retângulo 49"/>
          <p:cNvSpPr/>
          <p:nvPr/>
        </p:nvSpPr>
        <p:spPr>
          <a:xfrm>
            <a:off x="7596336" y="5229200"/>
            <a:ext cx="432048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CaixaDeTexto 48"/>
          <p:cNvSpPr txBox="1"/>
          <p:nvPr/>
        </p:nvSpPr>
        <p:spPr>
          <a:xfrm>
            <a:off x="7596336" y="50912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25</a:t>
            </a:r>
            <a:endParaRPr lang="pt-BR" sz="1400" dirty="0"/>
          </a:p>
        </p:txBody>
      </p:sp>
      <p:sp>
        <p:nvSpPr>
          <p:cNvPr id="51" name="Retângulo 50"/>
          <p:cNvSpPr/>
          <p:nvPr/>
        </p:nvSpPr>
        <p:spPr>
          <a:xfrm>
            <a:off x="8257744" y="5469608"/>
            <a:ext cx="43204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CaixaDeTexto 51"/>
          <p:cNvSpPr txBox="1"/>
          <p:nvPr/>
        </p:nvSpPr>
        <p:spPr>
          <a:xfrm>
            <a:off x="8316416" y="537321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10</a:t>
            </a:r>
            <a:endParaRPr lang="pt-BR" sz="1400" dirty="0"/>
          </a:p>
        </p:txBody>
      </p:sp>
      <p:sp>
        <p:nvSpPr>
          <p:cNvPr id="53" name="Retângulo 52"/>
          <p:cNvSpPr/>
          <p:nvPr/>
        </p:nvSpPr>
        <p:spPr>
          <a:xfrm>
            <a:off x="8604448" y="5799168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8586160" y="571611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5</a:t>
            </a:r>
            <a:endParaRPr lang="pt-BR" sz="1400" dirty="0"/>
          </a:p>
        </p:txBody>
      </p:sp>
      <p:sp>
        <p:nvSpPr>
          <p:cNvPr id="55" name="CaixaDeTexto 54"/>
          <p:cNvSpPr txBox="1"/>
          <p:nvPr/>
        </p:nvSpPr>
        <p:spPr>
          <a:xfrm>
            <a:off x="4719628" y="1628800"/>
            <a:ext cx="1288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b="1" dirty="0" err="1" smtClean="0"/>
              <a:t>All</a:t>
            </a:r>
            <a:r>
              <a:rPr lang="pt-BR" sz="1200" b="1" dirty="0" smtClean="0"/>
              <a:t> </a:t>
            </a:r>
          </a:p>
          <a:p>
            <a:pPr algn="ctr"/>
            <a:r>
              <a:rPr lang="pt-BR" sz="1200" b="1" dirty="0" err="1" smtClean="0"/>
              <a:t>Funtional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Groups</a:t>
            </a:r>
            <a:endParaRPr lang="pt-BR" sz="1200" b="1" dirty="0"/>
          </a:p>
        </p:txBody>
      </p:sp>
    </p:spTree>
    <p:custDataLst>
      <p:tags r:id="rId1"/>
    </p:custDataLst>
  </p:cSld>
  <p:clrMapOvr>
    <a:masterClrMapping/>
  </p:clrMapOvr>
  <p:transition advTm="3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23528" y="188640"/>
            <a:ext cx="201622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237264" y="476672"/>
            <a:ext cx="2880320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Functional</a:t>
            </a:r>
            <a:r>
              <a:rPr lang="pt-BR" sz="2000" dirty="0" smtClean="0"/>
              <a:t> </a:t>
            </a:r>
            <a:r>
              <a:rPr lang="pt-BR" sz="2000" dirty="0" err="1" smtClean="0"/>
              <a:t>Contribution</a:t>
            </a: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14338" name="Picture 2" descr="C:\Users\Avell\@_Guilherme_Longo\ICRS_2012\@@@Dados\TIFFs\Pizzas_Lattudinais_sem_scraper_peixinhos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8" y="1196752"/>
            <a:ext cx="8748464" cy="5294842"/>
          </a:xfrm>
          <a:prstGeom prst="rect">
            <a:avLst/>
          </a:prstGeom>
          <a:noFill/>
        </p:spPr>
      </p:pic>
      <p:sp>
        <p:nvSpPr>
          <p:cNvPr id="15" name="Retângulo 14"/>
          <p:cNvSpPr/>
          <p:nvPr/>
        </p:nvSpPr>
        <p:spPr>
          <a:xfrm>
            <a:off x="6372200" y="1628800"/>
            <a:ext cx="2304256" cy="2304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2" name="Grupo 21"/>
          <p:cNvGrpSpPr/>
          <p:nvPr/>
        </p:nvGrpSpPr>
        <p:grpSpPr>
          <a:xfrm>
            <a:off x="6444208" y="2132856"/>
            <a:ext cx="1584176" cy="648072"/>
            <a:chOff x="6444208" y="2132856"/>
            <a:chExt cx="1584176" cy="576064"/>
          </a:xfrm>
        </p:grpSpPr>
        <p:sp>
          <p:nvSpPr>
            <p:cNvPr id="23" name="Retângulo 22"/>
            <p:cNvSpPr/>
            <p:nvPr/>
          </p:nvSpPr>
          <p:spPr>
            <a:xfrm>
              <a:off x="6444208" y="2132856"/>
              <a:ext cx="136815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 flipV="1">
              <a:off x="7659960" y="2138952"/>
              <a:ext cx="368424" cy="281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8" name="Grupo 25"/>
          <p:cNvGrpSpPr/>
          <p:nvPr/>
        </p:nvGrpSpPr>
        <p:grpSpPr>
          <a:xfrm>
            <a:off x="6768244" y="1700808"/>
            <a:ext cx="1975029" cy="698594"/>
            <a:chOff x="5791396" y="2348880"/>
            <a:chExt cx="1975029" cy="698594"/>
          </a:xfrm>
        </p:grpSpPr>
        <p:sp>
          <p:nvSpPr>
            <p:cNvPr id="20" name="CaixaDeTexto 19"/>
            <p:cNvSpPr txBox="1"/>
            <p:nvPr/>
          </p:nvSpPr>
          <p:spPr>
            <a:xfrm>
              <a:off x="5791396" y="2348880"/>
              <a:ext cx="1975029" cy="3385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1600" b="1" dirty="0" err="1" smtClean="0"/>
                <a:t>Relative</a:t>
              </a:r>
              <a:r>
                <a:rPr lang="pt-BR" sz="1600" b="1" dirty="0" smtClean="0"/>
                <a:t> </a:t>
              </a:r>
              <a:r>
                <a:rPr lang="pt-BR" sz="1600" b="1" dirty="0" err="1" smtClean="0"/>
                <a:t>contribution</a:t>
              </a:r>
              <a:endParaRPr lang="pt-BR" sz="1600" b="1" dirty="0"/>
            </a:p>
          </p:txBody>
        </p:sp>
        <p:sp>
          <p:nvSpPr>
            <p:cNvPr id="21" name="CaixaDeTexto 16"/>
            <p:cNvSpPr txBox="1">
              <a:spLocks noChangeArrowheads="1"/>
            </p:cNvSpPr>
            <p:nvPr/>
          </p:nvSpPr>
          <p:spPr bwMode="auto">
            <a:xfrm>
              <a:off x="6297595" y="2708920"/>
              <a:ext cx="962636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pt-BR" sz="1600" dirty="0" err="1" smtClean="0">
                  <a:solidFill>
                    <a:schemeClr val="tx1"/>
                  </a:solidFill>
                </a:rPr>
                <a:t>Increases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Flowchart: Connector 7"/>
          <p:cNvSpPr/>
          <p:nvPr/>
        </p:nvSpPr>
        <p:spPr bwMode="auto">
          <a:xfrm>
            <a:off x="4932040" y="2060848"/>
            <a:ext cx="1152128" cy="30862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26" name="Flowchart: Connector 7"/>
          <p:cNvSpPr/>
          <p:nvPr/>
        </p:nvSpPr>
        <p:spPr bwMode="auto">
          <a:xfrm>
            <a:off x="4932040" y="3735138"/>
            <a:ext cx="1296144" cy="21602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27" name="Flowchart: Connector 7"/>
          <p:cNvSpPr/>
          <p:nvPr/>
        </p:nvSpPr>
        <p:spPr bwMode="auto">
          <a:xfrm>
            <a:off x="3816124" y="6237312"/>
            <a:ext cx="1152128" cy="30862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pSp>
        <p:nvGrpSpPr>
          <p:cNvPr id="28" name="Grupo 25"/>
          <p:cNvGrpSpPr/>
          <p:nvPr/>
        </p:nvGrpSpPr>
        <p:grpSpPr>
          <a:xfrm>
            <a:off x="6991034" y="2852936"/>
            <a:ext cx="1529458" cy="698594"/>
            <a:chOff x="6014186" y="2348880"/>
            <a:chExt cx="1529458" cy="698594"/>
          </a:xfrm>
        </p:grpSpPr>
        <p:sp>
          <p:nvSpPr>
            <p:cNvPr id="29" name="CaixaDeTexto 28"/>
            <p:cNvSpPr txBox="1"/>
            <p:nvPr/>
          </p:nvSpPr>
          <p:spPr>
            <a:xfrm>
              <a:off x="6014186" y="2348880"/>
              <a:ext cx="1529458" cy="3385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BR" sz="1600" b="1" dirty="0" err="1" smtClean="0"/>
                <a:t>Absolute</a:t>
              </a:r>
              <a:r>
                <a:rPr lang="pt-BR" sz="1600" b="1" dirty="0" smtClean="0"/>
                <a:t> </a:t>
              </a:r>
              <a:r>
                <a:rPr lang="pt-BR" sz="1600" b="1" dirty="0" err="1" smtClean="0"/>
                <a:t>values</a:t>
              </a:r>
              <a:endParaRPr lang="pt-BR" sz="1600" b="1" dirty="0"/>
            </a:p>
          </p:txBody>
        </p:sp>
        <p:sp>
          <p:nvSpPr>
            <p:cNvPr id="30" name="CaixaDeTexto 16"/>
            <p:cNvSpPr txBox="1">
              <a:spLocks noChangeArrowheads="1"/>
            </p:cNvSpPr>
            <p:nvPr/>
          </p:nvSpPr>
          <p:spPr bwMode="auto">
            <a:xfrm>
              <a:off x="6402849" y="2708920"/>
              <a:ext cx="752129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pt-BR" sz="1600" dirty="0" smtClean="0">
                  <a:solidFill>
                    <a:schemeClr val="tx1"/>
                  </a:solidFill>
                </a:rPr>
                <a:t>Similar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Retângulo 30"/>
          <p:cNvSpPr/>
          <p:nvPr/>
        </p:nvSpPr>
        <p:spPr>
          <a:xfrm>
            <a:off x="4932040" y="1484784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7092280" y="5013176"/>
            <a:ext cx="1512168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7742310" y="4964028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 smtClean="0"/>
              <a:t>4</a:t>
            </a:r>
            <a:endParaRPr lang="pt-BR" sz="1100" dirty="0"/>
          </a:p>
        </p:txBody>
      </p:sp>
      <p:grpSp>
        <p:nvGrpSpPr>
          <p:cNvPr id="42" name="Grupo 41"/>
          <p:cNvGrpSpPr/>
          <p:nvPr/>
        </p:nvGrpSpPr>
        <p:grpSpPr>
          <a:xfrm>
            <a:off x="7236296" y="5157192"/>
            <a:ext cx="1224136" cy="72008"/>
            <a:chOff x="7236296" y="5589240"/>
            <a:chExt cx="1224136" cy="72008"/>
          </a:xfrm>
        </p:grpSpPr>
        <p:cxnSp>
          <p:nvCxnSpPr>
            <p:cNvPr id="37" name="Conector reto 36"/>
            <p:cNvCxnSpPr/>
            <p:nvPr/>
          </p:nvCxnSpPr>
          <p:spPr>
            <a:xfrm>
              <a:off x="7236296" y="5661248"/>
              <a:ext cx="12241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to 38"/>
            <p:cNvCxnSpPr/>
            <p:nvPr/>
          </p:nvCxnSpPr>
          <p:spPr>
            <a:xfrm flipV="1">
              <a:off x="7236296" y="5589240"/>
              <a:ext cx="0" cy="7200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to 40"/>
            <p:cNvCxnSpPr/>
            <p:nvPr/>
          </p:nvCxnSpPr>
          <p:spPr>
            <a:xfrm flipV="1">
              <a:off x="8460432" y="5589240"/>
              <a:ext cx="0" cy="7200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2" name="Retângulo 31"/>
          <p:cNvSpPr/>
          <p:nvPr/>
        </p:nvSpPr>
        <p:spPr>
          <a:xfrm>
            <a:off x="-36512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l="1315"/>
          <a:stretch>
            <a:fillRect/>
          </a:stretch>
        </p:blipFill>
        <p:spPr bwMode="auto">
          <a:xfrm>
            <a:off x="35496" y="1068536"/>
            <a:ext cx="5357813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lowchart: Connector 6"/>
          <p:cNvSpPr/>
          <p:nvPr/>
        </p:nvSpPr>
        <p:spPr bwMode="auto">
          <a:xfrm>
            <a:off x="2564384" y="5426224"/>
            <a:ext cx="785812" cy="785812"/>
          </a:xfrm>
          <a:prstGeom prst="flowChartConnector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4" name="Flowchart: Connector 7"/>
          <p:cNvSpPr/>
          <p:nvPr/>
        </p:nvSpPr>
        <p:spPr bwMode="auto">
          <a:xfrm>
            <a:off x="3278759" y="3779986"/>
            <a:ext cx="2185987" cy="1028700"/>
          </a:xfrm>
          <a:prstGeom prst="flowChartConnector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5" name="Flowchart: Connector 9"/>
          <p:cNvSpPr/>
          <p:nvPr/>
        </p:nvSpPr>
        <p:spPr bwMode="auto">
          <a:xfrm rot="889689">
            <a:off x="2962846" y="5053161"/>
            <a:ext cx="2185988" cy="606425"/>
          </a:xfrm>
          <a:prstGeom prst="flowChartConnector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9" name="TextBox 28"/>
          <p:cNvSpPr txBox="1">
            <a:spLocks noChangeArrowheads="1"/>
          </p:cNvSpPr>
          <p:nvPr/>
        </p:nvSpPr>
        <p:spPr bwMode="auto">
          <a:xfrm>
            <a:off x="6328934" y="6165304"/>
            <a:ext cx="28150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dirty="0" err="1">
                <a:latin typeface="Calibri" pitchFamily="34" charset="0"/>
              </a:rPr>
              <a:t>Floeter</a:t>
            </a:r>
            <a:r>
              <a:rPr lang="pt-BR" dirty="0">
                <a:latin typeface="Calibri" pitchFamily="34" charset="0"/>
              </a:rPr>
              <a:t> </a:t>
            </a:r>
            <a:r>
              <a:rPr lang="pt-BR" dirty="0" err="1">
                <a:latin typeface="Calibri" pitchFamily="34" charset="0"/>
              </a:rPr>
              <a:t>et</a:t>
            </a:r>
            <a:r>
              <a:rPr lang="pt-BR" dirty="0">
                <a:latin typeface="Calibri" pitchFamily="34" charset="0"/>
              </a:rPr>
              <a:t> al. 2005, </a:t>
            </a:r>
            <a:r>
              <a:rPr lang="en-US" b="1" dirty="0" smtClean="0">
                <a:latin typeface="Calibri" pitchFamily="34" charset="0"/>
              </a:rPr>
              <a:t>Mar </a:t>
            </a:r>
            <a:r>
              <a:rPr lang="en-US" b="1" dirty="0" err="1" smtClean="0">
                <a:latin typeface="Calibri" pitchFamily="34" charset="0"/>
              </a:rPr>
              <a:t>Biol</a:t>
            </a:r>
            <a:endParaRPr lang="pt-BR" dirty="0">
              <a:latin typeface="Calibri" pitchFamily="34" charset="0"/>
            </a:endParaRPr>
          </a:p>
        </p:txBody>
      </p:sp>
      <p:grpSp>
        <p:nvGrpSpPr>
          <p:cNvPr id="26" name="Group 14"/>
          <p:cNvGrpSpPr>
            <a:grpSpLocks/>
          </p:cNvGrpSpPr>
          <p:nvPr/>
        </p:nvGrpSpPr>
        <p:grpSpPr bwMode="auto">
          <a:xfrm>
            <a:off x="6228184" y="1484784"/>
            <a:ext cx="2074863" cy="601663"/>
            <a:chOff x="1676952" y="2432605"/>
            <a:chExt cx="1511096" cy="601632"/>
          </a:xfrm>
        </p:grpSpPr>
        <p:sp>
          <p:nvSpPr>
            <p:cNvPr id="27" name="Rounded Rectangle 14"/>
            <p:cNvSpPr/>
            <p:nvPr/>
          </p:nvSpPr>
          <p:spPr>
            <a:xfrm>
              <a:off x="1676952" y="2432605"/>
              <a:ext cx="1511096" cy="60163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ounded Rectangle 4"/>
            <p:cNvSpPr/>
            <p:nvPr/>
          </p:nvSpPr>
          <p:spPr>
            <a:xfrm>
              <a:off x="1710480" y="2446890"/>
              <a:ext cx="1476411" cy="5667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2385" tIns="21590" rIns="32385" bIns="21590" spcCol="1270" anchor="ctr"/>
            <a:lstStyle/>
            <a:p>
              <a:pPr algn="ctr" defTabSz="7556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 err="1" smtClean="0"/>
                <a:t>Herbivores</a:t>
              </a:r>
              <a:endParaRPr lang="pt-BR" sz="2000" dirty="0"/>
            </a:p>
          </p:txBody>
        </p:sp>
      </p:grpSp>
      <p:cxnSp>
        <p:nvCxnSpPr>
          <p:cNvPr id="29" name="Straight Arrow Connector 21"/>
          <p:cNvCxnSpPr/>
          <p:nvPr/>
        </p:nvCxnSpPr>
        <p:spPr>
          <a:xfrm rot="16200000" flipH="1">
            <a:off x="3332559" y="3732337"/>
            <a:ext cx="4786313" cy="3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TextBox 13"/>
          <p:cNvSpPr txBox="1"/>
          <p:nvPr/>
        </p:nvSpPr>
        <p:spPr bwMode="auto">
          <a:xfrm>
            <a:off x="6462210" y="2554278"/>
            <a:ext cx="165618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 err="1" smtClean="0"/>
              <a:t>Decrease</a:t>
            </a:r>
            <a:r>
              <a:rPr lang="pt-BR" sz="2000" dirty="0" smtClean="0"/>
              <a:t> </a:t>
            </a:r>
            <a:r>
              <a:rPr lang="pt-BR" sz="2000" dirty="0" err="1" smtClean="0"/>
              <a:t>contribution</a:t>
            </a:r>
            <a:endParaRPr lang="pt-BR" sz="2000" dirty="0"/>
          </a:p>
        </p:txBody>
      </p:sp>
      <p:sp>
        <p:nvSpPr>
          <p:cNvPr id="31" name="TextBox 13"/>
          <p:cNvSpPr txBox="1"/>
          <p:nvPr/>
        </p:nvSpPr>
        <p:spPr bwMode="auto">
          <a:xfrm>
            <a:off x="6084168" y="3912670"/>
            <a:ext cx="2412268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 err="1" smtClean="0"/>
              <a:t>Density</a:t>
            </a:r>
            <a:r>
              <a:rPr lang="pt-BR" sz="2000" dirty="0" smtClean="0"/>
              <a:t> </a:t>
            </a:r>
            <a:r>
              <a:rPr lang="pt-BR" sz="2000" dirty="0" err="1" smtClean="0"/>
              <a:t>and</a:t>
            </a:r>
            <a:r>
              <a:rPr lang="pt-BR" sz="2000" dirty="0" smtClean="0"/>
              <a:t> </a:t>
            </a:r>
            <a:r>
              <a:rPr lang="pt-BR" sz="2000" dirty="0" err="1" smtClean="0"/>
              <a:t>biomass</a:t>
            </a:r>
            <a:endParaRPr lang="pt-BR" sz="2000" dirty="0"/>
          </a:p>
        </p:txBody>
      </p:sp>
      <p:sp>
        <p:nvSpPr>
          <p:cNvPr id="33" name="TextBox 13"/>
          <p:cNvSpPr txBox="1"/>
          <p:nvPr/>
        </p:nvSpPr>
        <p:spPr bwMode="auto">
          <a:xfrm>
            <a:off x="6462210" y="4930542"/>
            <a:ext cx="1656184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 err="1" smtClean="0"/>
              <a:t>Composition</a:t>
            </a:r>
            <a:endParaRPr lang="pt-BR" sz="2000" dirty="0"/>
          </a:p>
        </p:txBody>
      </p:sp>
      <p:sp>
        <p:nvSpPr>
          <p:cNvPr id="37" name="Título 1"/>
          <p:cNvSpPr txBox="1">
            <a:spLocks/>
          </p:cNvSpPr>
          <p:nvPr/>
        </p:nvSpPr>
        <p:spPr>
          <a:xfrm>
            <a:off x="323528" y="188640"/>
            <a:ext cx="2016224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Discussion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8" name="Título 1"/>
          <p:cNvSpPr txBox="1">
            <a:spLocks/>
          </p:cNvSpPr>
          <p:nvPr/>
        </p:nvSpPr>
        <p:spPr>
          <a:xfrm>
            <a:off x="2237264" y="476672"/>
            <a:ext cx="3990920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What</a:t>
            </a:r>
            <a:r>
              <a:rPr lang="pt-BR" sz="2000" dirty="0" smtClean="0"/>
              <a:t> </a:t>
            </a:r>
            <a:r>
              <a:rPr lang="pt-BR" sz="2000" dirty="0" err="1" smtClean="0"/>
              <a:t>can</a:t>
            </a:r>
            <a:r>
              <a:rPr lang="pt-BR" sz="2000" dirty="0" smtClean="0"/>
              <a:t> </a:t>
            </a:r>
            <a:r>
              <a:rPr lang="pt-BR" sz="2000" dirty="0" err="1" smtClean="0"/>
              <a:t>species</a:t>
            </a:r>
            <a:r>
              <a:rPr lang="pt-BR" sz="2000" dirty="0" smtClean="0"/>
              <a:t> </a:t>
            </a:r>
            <a:r>
              <a:rPr lang="pt-BR" sz="2000" dirty="0" err="1" smtClean="0"/>
              <a:t>abundance</a:t>
            </a:r>
            <a:r>
              <a:rPr lang="pt-BR" sz="2000" dirty="0" smtClean="0"/>
              <a:t> </a:t>
            </a:r>
            <a:r>
              <a:rPr lang="pt-BR" sz="2000" dirty="0" err="1" smtClean="0"/>
              <a:t>tell</a:t>
            </a:r>
            <a:r>
              <a:rPr lang="pt-BR" sz="2000" dirty="0" smtClean="0"/>
              <a:t>?</a:t>
            </a:r>
            <a:endParaRPr lang="pt-BR" sz="2000" dirty="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59935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vell\@_Guilherme_Longo\ICRS_2012\@@@Dados\TIFFs\Correlação_Abrolhos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484784"/>
            <a:ext cx="7488832" cy="4944083"/>
          </a:xfrm>
          <a:prstGeom prst="rect">
            <a:avLst/>
          </a:prstGeom>
          <a:noFill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2304256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691680" y="692696"/>
            <a:ext cx="4824536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smtClean="0"/>
              <a:t>Is </a:t>
            </a:r>
            <a:r>
              <a:rPr lang="pt-BR" sz="2000" dirty="0" err="1" smtClean="0"/>
              <a:t>the</a:t>
            </a:r>
            <a:r>
              <a:rPr lang="pt-BR" sz="2000" dirty="0" smtClean="0"/>
              <a:t> </a:t>
            </a:r>
            <a:r>
              <a:rPr lang="pt-BR" sz="2000" dirty="0" err="1" smtClean="0"/>
              <a:t>species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r>
              <a:rPr lang="pt-BR" sz="2000" dirty="0" smtClean="0"/>
              <a:t> </a:t>
            </a:r>
            <a:r>
              <a:rPr lang="pt-BR" sz="2000" dirty="0" err="1" smtClean="0"/>
              <a:t>proportional</a:t>
            </a:r>
            <a:r>
              <a:rPr lang="pt-BR" sz="2000" dirty="0" smtClean="0"/>
              <a:t> to its </a:t>
            </a:r>
            <a:r>
              <a:rPr lang="pt-BR" sz="2000" dirty="0" err="1" smtClean="0"/>
              <a:t>abundance</a:t>
            </a:r>
            <a:r>
              <a:rPr lang="pt-BR" sz="2000" dirty="0" smtClean="0"/>
              <a:t>? </a:t>
            </a: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3075" name="Picture 3" descr="C:\Users\Avell\@_Guilherme_Longo\Guilherme_old_PC\@_Disserta_Gui\Peixinhos\Aca_co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564904"/>
            <a:ext cx="838393" cy="576064"/>
          </a:xfrm>
          <a:prstGeom prst="rect">
            <a:avLst/>
          </a:prstGeom>
          <a:noFill/>
        </p:spPr>
      </p:pic>
      <p:pic>
        <p:nvPicPr>
          <p:cNvPr id="9" name="Picture 2" descr="C:\Users\Avell\@_Guilherme_Longo\Guilherme_old_PC\@_Disserta_Gui\Peixinhos\Aca bah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3501008"/>
            <a:ext cx="775909" cy="504056"/>
          </a:xfrm>
          <a:prstGeom prst="rect">
            <a:avLst/>
          </a:prstGeom>
          <a:noFill/>
        </p:spPr>
      </p:pic>
      <p:pic>
        <p:nvPicPr>
          <p:cNvPr id="11" name="Picture 2" descr="C:\Users\Avell\@_Guilherme_Longo\Guilherme_old_PC\@_Disserta_Gui\Peixinhos\Aca bah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1844824"/>
            <a:ext cx="775909" cy="504056"/>
          </a:xfrm>
          <a:prstGeom prst="rect">
            <a:avLst/>
          </a:prstGeom>
          <a:noFill/>
        </p:spPr>
      </p:pic>
      <p:sp>
        <p:nvSpPr>
          <p:cNvPr id="18" name="CaixaDeTexto 17"/>
          <p:cNvSpPr txBox="1"/>
          <p:nvPr/>
        </p:nvSpPr>
        <p:spPr>
          <a:xfrm>
            <a:off x="6444208" y="1628800"/>
            <a:ext cx="244827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Abrolhos’ </a:t>
            </a:r>
            <a:r>
              <a:rPr lang="pt-BR" sz="1600" b="1" dirty="0" err="1" smtClean="0"/>
              <a:t>Archipelago</a:t>
            </a:r>
            <a:endParaRPr lang="pt-BR" sz="1600" b="1" dirty="0" smtClean="0"/>
          </a:p>
          <a:p>
            <a:pPr algn="ctr"/>
            <a:r>
              <a:rPr lang="pt-BR" sz="1600" b="1" dirty="0" smtClean="0"/>
              <a:t>17°S</a:t>
            </a:r>
            <a:endParaRPr lang="pt-BR" sz="1600" b="1" dirty="0"/>
          </a:p>
        </p:txBody>
      </p:sp>
    </p:spTree>
    <p:custDataLst>
      <p:tags r:id="rId1"/>
    </p:custDataLst>
  </p:cSld>
  <p:clrMapOvr>
    <a:masterClrMapping/>
  </p:clrMapOvr>
  <p:transition advTm="4726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Avell\@_Guilherme_Longo\ICRS_2012\@@@Dados\TIFFs\Correlação_Arraial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484784"/>
            <a:ext cx="7488832" cy="4912416"/>
          </a:xfrm>
          <a:prstGeom prst="rect">
            <a:avLst/>
          </a:prstGeom>
          <a:noFill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2304256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691680" y="692696"/>
            <a:ext cx="4824536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smtClean="0"/>
              <a:t>Is </a:t>
            </a:r>
            <a:r>
              <a:rPr lang="pt-BR" sz="2000" dirty="0" err="1" smtClean="0"/>
              <a:t>the</a:t>
            </a:r>
            <a:r>
              <a:rPr lang="pt-BR" sz="2000" dirty="0" smtClean="0"/>
              <a:t> </a:t>
            </a:r>
            <a:r>
              <a:rPr lang="pt-BR" sz="2000" dirty="0" err="1" smtClean="0"/>
              <a:t>species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r>
              <a:rPr lang="pt-BR" sz="2000" dirty="0" smtClean="0"/>
              <a:t> </a:t>
            </a:r>
            <a:r>
              <a:rPr lang="pt-BR" sz="2000" dirty="0" err="1" smtClean="0"/>
              <a:t>proportional</a:t>
            </a:r>
            <a:r>
              <a:rPr lang="pt-BR" sz="2000" dirty="0" smtClean="0"/>
              <a:t> to its </a:t>
            </a:r>
            <a:r>
              <a:rPr lang="pt-BR" sz="2000" dirty="0" err="1" smtClean="0"/>
              <a:t>abundance</a:t>
            </a:r>
            <a:r>
              <a:rPr lang="pt-BR" sz="2000" dirty="0" smtClean="0"/>
              <a:t>? </a:t>
            </a: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8" name="Picture 2" descr="C:\Users\Avell\@_Guilherme_Longo\Guilherme_old_PC\@_Disserta_Gui\Peixinhos\Aca bah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1678151"/>
            <a:ext cx="775909" cy="504056"/>
          </a:xfrm>
          <a:prstGeom prst="rect">
            <a:avLst/>
          </a:prstGeom>
          <a:noFill/>
        </p:spPr>
      </p:pic>
      <p:pic>
        <p:nvPicPr>
          <p:cNvPr id="9" name="Picture 2" descr="C:\Users\Avell\@_Guilherme_Longo\Guilherme_old_PC\@_Disserta_Gui\Peixinhos\Aca bah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326223"/>
            <a:ext cx="775909" cy="504056"/>
          </a:xfrm>
          <a:prstGeom prst="rect">
            <a:avLst/>
          </a:prstGeom>
          <a:noFill/>
        </p:spPr>
      </p:pic>
      <p:sp>
        <p:nvSpPr>
          <p:cNvPr id="16" name="Retângulo 15"/>
          <p:cNvSpPr/>
          <p:nvPr/>
        </p:nvSpPr>
        <p:spPr>
          <a:xfrm>
            <a:off x="6156176" y="1628800"/>
            <a:ext cx="10801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7020272" y="1484784"/>
            <a:ext cx="1514915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Arraial do Cabo</a:t>
            </a:r>
          </a:p>
          <a:p>
            <a:pPr algn="ctr"/>
            <a:r>
              <a:rPr lang="pt-BR" sz="1600" b="1" dirty="0" smtClean="0"/>
              <a:t>22°S</a:t>
            </a:r>
            <a:endParaRPr lang="pt-BR" sz="1600" b="1" dirty="0"/>
          </a:p>
        </p:txBody>
      </p:sp>
    </p:spTree>
    <p:custDataLst>
      <p:tags r:id="rId1"/>
    </p:custDataLst>
  </p:cSld>
  <p:clrMapOvr>
    <a:masterClrMapping/>
  </p:clrMapOvr>
  <p:transition advTm="1712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C:\Users\Avell\@_Guilherme_Longo\ICRS_2012\@@@Dados\TIFFs\Correlação_SC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556792"/>
            <a:ext cx="7532302" cy="4824536"/>
          </a:xfrm>
          <a:prstGeom prst="rect">
            <a:avLst/>
          </a:prstGeom>
          <a:noFill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2304256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400" dirty="0" err="1" smtClean="0"/>
              <a:t>Main</a:t>
            </a:r>
            <a:r>
              <a:rPr lang="pt-BR" sz="2400" dirty="0" smtClean="0"/>
              <a:t> </a:t>
            </a:r>
            <a:r>
              <a:rPr lang="pt-BR" sz="2400" dirty="0" err="1" smtClean="0"/>
              <a:t>findings</a:t>
            </a:r>
            <a:endParaRPr lang="pt-BR" sz="2400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691680" y="692696"/>
            <a:ext cx="4824536" cy="5553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smtClean="0"/>
              <a:t>Is </a:t>
            </a:r>
            <a:r>
              <a:rPr lang="pt-BR" sz="2000" dirty="0" err="1" smtClean="0"/>
              <a:t>the</a:t>
            </a:r>
            <a:r>
              <a:rPr lang="pt-BR" sz="2000" dirty="0" smtClean="0"/>
              <a:t> </a:t>
            </a:r>
            <a:r>
              <a:rPr lang="pt-BR" sz="2000" dirty="0" err="1" smtClean="0"/>
              <a:t>species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r>
              <a:rPr lang="pt-BR" sz="2000" dirty="0" smtClean="0"/>
              <a:t> </a:t>
            </a:r>
            <a:r>
              <a:rPr lang="pt-BR" sz="2000" dirty="0" err="1" smtClean="0"/>
              <a:t>proportional</a:t>
            </a:r>
            <a:r>
              <a:rPr lang="pt-BR" sz="2000" dirty="0" smtClean="0"/>
              <a:t> to its </a:t>
            </a:r>
            <a:r>
              <a:rPr lang="pt-BR" sz="2000" dirty="0" err="1" smtClean="0"/>
              <a:t>abundance</a:t>
            </a:r>
            <a:r>
              <a:rPr lang="pt-BR" sz="2000" dirty="0" smtClean="0"/>
              <a:t>? </a:t>
            </a: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5122" name="Picture 2" descr="C:\Users\Avell\@_Guilherme_Longo\Guilherme_old_PC\@_Disserta_Gui\Peixinhos\Pse mac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24274" y="2124473"/>
            <a:ext cx="817291" cy="432048"/>
          </a:xfrm>
          <a:prstGeom prst="rect">
            <a:avLst/>
          </a:prstGeom>
          <a:noFill/>
        </p:spPr>
      </p:pic>
      <p:pic>
        <p:nvPicPr>
          <p:cNvPr id="5123" name="Picture 3" descr="C:\Users\Avell\@_Guilherme_Longo\Guilherme_old_PC\@_Disserta_Gui\Peixinhos\Kyphosida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8290" y="2924944"/>
            <a:ext cx="863578" cy="433348"/>
          </a:xfrm>
          <a:prstGeom prst="rect">
            <a:avLst/>
          </a:prstGeom>
          <a:noFill/>
        </p:spPr>
      </p:pic>
      <p:pic>
        <p:nvPicPr>
          <p:cNvPr id="5124" name="Picture 4" descr="C:\Users\Avell\@_Guilherme_Longo\Guilherme_old_PC\@_Disserta_Gui\Peixinhos\Ste fu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4594" y="1628800"/>
            <a:ext cx="518129" cy="360040"/>
          </a:xfrm>
          <a:prstGeom prst="rect">
            <a:avLst/>
          </a:prstGeom>
          <a:noFill/>
        </p:spPr>
      </p:pic>
      <p:pic>
        <p:nvPicPr>
          <p:cNvPr id="5125" name="Picture 5" descr="C:\Users\Avell\@_Guilherme_Longo\Guilherme_old_PC\@_Disserta_Gui\Peixinhos\Diplodu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64434" y="1916832"/>
            <a:ext cx="720080" cy="499074"/>
          </a:xfrm>
          <a:prstGeom prst="rect">
            <a:avLst/>
          </a:prstGeom>
          <a:noFill/>
        </p:spPr>
      </p:pic>
      <p:sp>
        <p:nvSpPr>
          <p:cNvPr id="18" name="Retângulo 17"/>
          <p:cNvSpPr/>
          <p:nvPr/>
        </p:nvSpPr>
        <p:spPr>
          <a:xfrm>
            <a:off x="7092280" y="1556792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7308304" y="1556792"/>
            <a:ext cx="142077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600" b="1" dirty="0" smtClean="0"/>
              <a:t>Santa Catarina</a:t>
            </a:r>
          </a:p>
          <a:p>
            <a:pPr algn="ctr"/>
            <a:r>
              <a:rPr lang="pt-BR" sz="1600" b="1" dirty="0" smtClean="0"/>
              <a:t>27°S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7956376" y="5543521"/>
            <a:ext cx="14401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custDataLst>
      <p:tags r:id="rId1"/>
    </p:custDataLst>
  </p:cSld>
  <p:clrMapOvr>
    <a:masterClrMapping/>
  </p:clrMapOvr>
  <p:transition advTm="4870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3312368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500" i="1" dirty="0" smtClean="0">
                <a:solidFill>
                  <a:schemeClr val="lt1"/>
                </a:solidFill>
              </a:rPr>
              <a:t>“</a:t>
            </a:r>
            <a:r>
              <a:rPr lang="pt-BR" sz="2500" i="1" dirty="0" err="1" smtClean="0">
                <a:solidFill>
                  <a:schemeClr val="lt1"/>
                </a:solidFill>
              </a:rPr>
              <a:t>Take-home</a:t>
            </a:r>
            <a:r>
              <a:rPr lang="pt-BR" sz="2500" i="1" dirty="0" smtClean="0">
                <a:solidFill>
                  <a:schemeClr val="lt1"/>
                </a:solidFill>
              </a:rPr>
              <a:t> </a:t>
            </a:r>
            <a:r>
              <a:rPr lang="pt-BR" sz="2500" i="1" dirty="0" err="1" smtClean="0">
                <a:solidFill>
                  <a:schemeClr val="lt1"/>
                </a:solidFill>
              </a:rPr>
              <a:t>messages</a:t>
            </a:r>
            <a:r>
              <a:rPr lang="pt-BR" sz="2500" i="1" dirty="0" smtClean="0">
                <a:solidFill>
                  <a:schemeClr val="lt1"/>
                </a:solidFill>
              </a:rPr>
              <a:t>”</a:t>
            </a:r>
            <a:endParaRPr lang="pt-BR" sz="2500" i="1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043608" y="1340768"/>
            <a:ext cx="7272808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pt-BR" sz="2000" dirty="0" err="1" smtClean="0"/>
              <a:t>Reef</a:t>
            </a:r>
            <a:r>
              <a:rPr lang="pt-BR" sz="2000" dirty="0" smtClean="0"/>
              <a:t> </a:t>
            </a:r>
            <a:r>
              <a:rPr lang="pt-BR" sz="2000" dirty="0" err="1" smtClean="0"/>
              <a:t>fish</a:t>
            </a:r>
            <a:r>
              <a:rPr lang="pt-BR" sz="2000" dirty="0" smtClean="0"/>
              <a:t> </a:t>
            </a:r>
            <a:r>
              <a:rPr lang="pt-BR" sz="2000" dirty="0" err="1" smtClean="0"/>
              <a:t>feeding</a:t>
            </a:r>
            <a:r>
              <a:rPr lang="pt-BR" sz="2000" dirty="0" smtClean="0"/>
              <a:t> </a:t>
            </a:r>
            <a:r>
              <a:rPr lang="pt-BR" sz="2000" dirty="0" err="1" smtClean="0"/>
              <a:t>impact</a:t>
            </a:r>
            <a:r>
              <a:rPr lang="pt-BR" sz="2000" dirty="0" smtClean="0"/>
              <a:t> </a:t>
            </a:r>
            <a:r>
              <a:rPr lang="pt-BR" sz="2000" dirty="0" err="1" smtClean="0"/>
              <a:t>on</a:t>
            </a:r>
            <a:r>
              <a:rPr lang="pt-BR" sz="2000" dirty="0" smtClean="0"/>
              <a:t> </a:t>
            </a:r>
            <a:r>
              <a:rPr lang="pt-BR" sz="2000" dirty="0" err="1" smtClean="0"/>
              <a:t>benthos</a:t>
            </a:r>
            <a:r>
              <a:rPr lang="pt-BR" sz="2000" dirty="0" smtClean="0"/>
              <a:t> </a:t>
            </a:r>
            <a:r>
              <a:rPr lang="pt-BR" sz="2000" dirty="0" err="1" smtClean="0"/>
              <a:t>remarkably</a:t>
            </a:r>
            <a:r>
              <a:rPr lang="pt-BR" sz="2000" dirty="0" smtClean="0"/>
              <a:t> varies </a:t>
            </a:r>
            <a:r>
              <a:rPr lang="pt-BR" sz="2000" dirty="0" err="1" smtClean="0"/>
              <a:t>with</a:t>
            </a:r>
            <a:r>
              <a:rPr lang="pt-BR" sz="2000" dirty="0" smtClean="0"/>
              <a:t> latitude</a:t>
            </a:r>
            <a:endParaRPr lang="pt-BR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911896" y="2262502"/>
            <a:ext cx="561662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latitude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1698722" y="2063098"/>
            <a:ext cx="357190" cy="35719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>
                <a:ln w="3175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</a:t>
            </a:r>
            <a:endParaRPr lang="pt-BR" sz="2400" b="1" dirty="0">
              <a:ln w="3175"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2523964" y="3203684"/>
            <a:ext cx="439248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Herbivory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latitude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2310790" y="3059668"/>
            <a:ext cx="357190" cy="35719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ln w="3175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endParaRPr lang="pt-BR" sz="2400" b="1" dirty="0">
              <a:ln w="3175"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7" name="CaixaDeTexto 66"/>
          <p:cNvSpPr txBox="1"/>
          <p:nvPr/>
        </p:nvSpPr>
        <p:spPr>
          <a:xfrm>
            <a:off x="1772072" y="4136306"/>
            <a:ext cx="632832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proportional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contributions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trophic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latitude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absolute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contribution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remains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similar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Elipse 67"/>
          <p:cNvSpPr/>
          <p:nvPr/>
        </p:nvSpPr>
        <p:spPr>
          <a:xfrm>
            <a:off x="1558898" y="3933056"/>
            <a:ext cx="357190" cy="35719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ln w="3175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endParaRPr lang="pt-BR" sz="2400" b="1" dirty="0">
              <a:ln w="3175"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5948536" y="5144418"/>
            <a:ext cx="2655912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Caution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inferring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abundance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835968" y="5288434"/>
            <a:ext cx="439248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might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correlated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species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abundance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6" name="Conector reto 55"/>
          <p:cNvCxnSpPr>
            <a:stCxn id="24" idx="3"/>
            <a:endCxn id="27" idx="1"/>
          </p:cNvCxnSpPr>
          <p:nvPr/>
        </p:nvCxnSpPr>
        <p:spPr>
          <a:xfrm flipV="1">
            <a:off x="5228456" y="5606083"/>
            <a:ext cx="720080" cy="5517"/>
          </a:xfrm>
          <a:prstGeom prst="line">
            <a:avLst/>
          </a:prstGeom>
          <a:ln w="28575"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Elipse 39"/>
          <p:cNvSpPr/>
          <p:nvPr/>
        </p:nvSpPr>
        <p:spPr>
          <a:xfrm>
            <a:off x="622794" y="5085184"/>
            <a:ext cx="357190" cy="35719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ln w="3175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</a:t>
            </a:r>
            <a:endParaRPr lang="pt-BR" sz="2400" b="1" dirty="0">
              <a:ln w="3175"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 advTm="4577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animBg="1"/>
      <p:bldP spid="22" grpId="0" animBg="1"/>
      <p:bldP spid="33" grpId="0" animBg="1"/>
      <p:bldP spid="67" grpId="0" animBg="1"/>
      <p:bldP spid="68" grpId="0" animBg="1"/>
      <p:bldP spid="27" grpId="0" animBg="1"/>
      <p:bldP spid="24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3312368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500" i="1" dirty="0" err="1" smtClean="0">
                <a:solidFill>
                  <a:schemeClr val="lt1"/>
                </a:solidFill>
              </a:rPr>
              <a:t>Acknowledgements</a:t>
            </a:r>
            <a:endParaRPr lang="pt-BR" sz="2500" i="1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o 32"/>
          <p:cNvGrpSpPr/>
          <p:nvPr/>
        </p:nvGrpSpPr>
        <p:grpSpPr>
          <a:xfrm>
            <a:off x="2987824" y="5826722"/>
            <a:ext cx="5904656" cy="842638"/>
            <a:chOff x="179513" y="4365104"/>
            <a:chExt cx="6802290" cy="970737"/>
          </a:xfrm>
        </p:grpSpPr>
        <p:pic>
          <p:nvPicPr>
            <p:cNvPr id="34" name="Picture 3" descr="Cagarras 27 10 2005 06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7" name="Picture 4" descr="Kadu_bodianus_pulchellus_a"/>
            <p:cNvPicPr>
              <a:picLocks noChangeAspect="1" noChangeArrowheads="1"/>
            </p:cNvPicPr>
            <p:nvPr/>
          </p:nvPicPr>
          <p:blipFill>
            <a:blip r:embed="rId6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7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0" name="Picture 9" descr="Logo_high re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4209326"/>
            <a:ext cx="1480927" cy="137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0602" y="2708920"/>
            <a:ext cx="10112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agem 17" descr="LOGO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1052736"/>
            <a:ext cx="3600400" cy="122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vell\AppData\Local\Temp\Rar$DR00.017\Fapesc_Logo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3968" y="1155275"/>
            <a:ext cx="1512168" cy="1119214"/>
          </a:xfrm>
          <a:prstGeom prst="rect">
            <a:avLst/>
          </a:prstGeom>
          <a:noFill/>
        </p:spPr>
      </p:pic>
      <p:pic>
        <p:nvPicPr>
          <p:cNvPr id="1030" name="Picture 6" descr="http://www.blumenauti.com.br/arquivo/images/logo_cnp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00192" y="1338385"/>
            <a:ext cx="2115397" cy="936104"/>
          </a:xfrm>
          <a:prstGeom prst="rect">
            <a:avLst/>
          </a:prstGeom>
          <a:noFill/>
        </p:spPr>
      </p:pic>
      <p:pic>
        <p:nvPicPr>
          <p:cNvPr id="1032" name="Picture 8" descr="http://1.bp.blogspot.com/_5w7Fz_h2xQg/TSuhtvSXJcI/AAAAAAAAHk8/0KR-dDU4FoQ/s1600/Capes+bolsas+de+inicia%25C3%25A7%25C3%25A3o+%25C3%25A0+doc%25C3%25AAncia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528" y="2636912"/>
            <a:ext cx="1296144" cy="1101924"/>
          </a:xfrm>
          <a:prstGeom prst="rect">
            <a:avLst/>
          </a:prstGeom>
          <a:noFill/>
        </p:spPr>
      </p:pic>
      <p:pic>
        <p:nvPicPr>
          <p:cNvPr id="1034" name="Picture 10" descr="http://mtm.ufsc.br/~escoladeverao/imagens/ufsc.GIF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528" y="4077072"/>
            <a:ext cx="1469108" cy="1440160"/>
          </a:xfrm>
          <a:prstGeom prst="rect">
            <a:avLst/>
          </a:prstGeom>
          <a:noFill/>
        </p:spPr>
      </p:pic>
      <p:grpSp>
        <p:nvGrpSpPr>
          <p:cNvPr id="39" name="Grupo 38"/>
          <p:cNvGrpSpPr/>
          <p:nvPr/>
        </p:nvGrpSpPr>
        <p:grpSpPr>
          <a:xfrm>
            <a:off x="4382953" y="2627620"/>
            <a:ext cx="3582346" cy="2216002"/>
            <a:chOff x="4499992" y="2884284"/>
            <a:chExt cx="3582346" cy="22160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CaixaDeTexto 32"/>
            <p:cNvSpPr txBox="1"/>
            <p:nvPr/>
          </p:nvSpPr>
          <p:spPr>
            <a:xfrm>
              <a:off x="4499992" y="3068961"/>
              <a:ext cx="3582346" cy="203132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txBody>
            <a:bodyPr wrap="square" numCol="2" rtlCol="0">
              <a:spAutoFit/>
            </a:bodyPr>
            <a:lstStyle/>
            <a:p>
              <a:pPr algn="ctr"/>
              <a:endParaRPr lang="pt-BR" dirty="0" smtClean="0"/>
            </a:p>
            <a:p>
              <a:pPr algn="ctr"/>
              <a:r>
                <a:rPr lang="pt-BR" dirty="0" err="1" smtClean="0"/>
                <a:t>C.A.M.</a:t>
              </a:r>
              <a:r>
                <a:rPr lang="pt-BR" dirty="0" smtClean="0"/>
                <a:t> Cordeiro</a:t>
              </a:r>
            </a:p>
            <a:p>
              <a:pPr algn="ctr"/>
              <a:r>
                <a:rPr lang="pt-BR" dirty="0" err="1" smtClean="0"/>
                <a:t>D.R.</a:t>
              </a:r>
              <a:r>
                <a:rPr lang="pt-BR" dirty="0" smtClean="0"/>
                <a:t> </a:t>
              </a:r>
              <a:r>
                <a:rPr lang="pt-BR" dirty="0" err="1" smtClean="0"/>
                <a:t>Barneche</a:t>
              </a:r>
              <a:endParaRPr lang="pt-BR" dirty="0" smtClean="0"/>
            </a:p>
            <a:p>
              <a:pPr algn="ctr"/>
              <a:r>
                <a:rPr lang="pt-BR" dirty="0" smtClean="0"/>
                <a:t>G. </a:t>
              </a:r>
              <a:r>
                <a:rPr lang="pt-BR" dirty="0" err="1" smtClean="0"/>
                <a:t>Correal</a:t>
              </a:r>
              <a:endParaRPr lang="pt-BR" dirty="0" smtClean="0"/>
            </a:p>
            <a:p>
              <a:pPr algn="ctr"/>
              <a:r>
                <a:rPr lang="pt-BR" dirty="0" smtClean="0"/>
                <a:t>L. Fontoura</a:t>
              </a:r>
            </a:p>
            <a:p>
              <a:pPr algn="ctr"/>
              <a:r>
                <a:rPr lang="pt-BR" dirty="0" err="1" smtClean="0"/>
                <a:t>L.N.</a:t>
              </a:r>
              <a:r>
                <a:rPr lang="pt-BR" dirty="0" smtClean="0"/>
                <a:t> Teixeira</a:t>
              </a:r>
            </a:p>
            <a:p>
              <a:pPr algn="ctr"/>
              <a:endParaRPr lang="pt-BR" dirty="0" smtClean="0"/>
            </a:p>
            <a:p>
              <a:pPr algn="ctr"/>
              <a:endParaRPr lang="pt-BR" dirty="0" smtClean="0"/>
            </a:p>
            <a:p>
              <a:pPr algn="ctr"/>
              <a:r>
                <a:rPr lang="pt-BR" dirty="0" smtClean="0"/>
                <a:t>M. </a:t>
              </a:r>
              <a:r>
                <a:rPr lang="pt-BR" dirty="0" err="1" smtClean="0"/>
                <a:t>Levy</a:t>
              </a:r>
              <a:endParaRPr lang="pt-BR" dirty="0" smtClean="0"/>
            </a:p>
            <a:p>
              <a:pPr algn="ctr"/>
              <a:r>
                <a:rPr lang="pt-BR" dirty="0" smtClean="0"/>
                <a:t>R. </a:t>
              </a:r>
              <a:r>
                <a:rPr lang="pt-BR" dirty="0" err="1" smtClean="0"/>
                <a:t>Mazzei</a:t>
              </a:r>
              <a:endParaRPr lang="pt-BR" dirty="0" smtClean="0"/>
            </a:p>
            <a:p>
              <a:pPr algn="ctr"/>
              <a:r>
                <a:rPr lang="pt-BR" dirty="0" err="1" smtClean="0"/>
                <a:t>R.A.</a:t>
              </a:r>
              <a:r>
                <a:rPr lang="pt-BR" dirty="0" smtClean="0"/>
                <a:t> Morais</a:t>
              </a:r>
            </a:p>
            <a:p>
              <a:pPr algn="ctr"/>
              <a:r>
                <a:rPr lang="pt-BR" dirty="0" smtClean="0"/>
                <a:t>R. </a:t>
              </a:r>
              <a:r>
                <a:rPr lang="pt-BR" dirty="0" err="1" smtClean="0"/>
                <a:t>L-Bellas</a:t>
              </a:r>
              <a:endParaRPr lang="pt-BR" dirty="0" smtClean="0"/>
            </a:p>
            <a:p>
              <a:pPr algn="ctr"/>
              <a:r>
                <a:rPr lang="pt-BR" dirty="0" err="1" smtClean="0"/>
                <a:t>R.M.</a:t>
              </a:r>
              <a:r>
                <a:rPr lang="pt-BR" dirty="0" smtClean="0"/>
                <a:t> </a:t>
              </a:r>
              <a:r>
                <a:rPr lang="pt-BR" dirty="0" err="1" smtClean="0"/>
                <a:t>Bonaldo</a:t>
              </a:r>
              <a:endParaRPr lang="pt-BR" dirty="0" smtClean="0"/>
            </a:p>
            <a:p>
              <a:pPr algn="ctr"/>
              <a:r>
                <a:rPr lang="pt-BR" dirty="0" err="1" smtClean="0"/>
                <a:t>T.C.</a:t>
              </a:r>
              <a:r>
                <a:rPr lang="pt-BR" dirty="0" smtClean="0"/>
                <a:t> Mendes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4827559" y="2884284"/>
              <a:ext cx="2927212" cy="36933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b="1" dirty="0" err="1" smtClean="0"/>
                <a:t>Fieldwork</a:t>
              </a:r>
              <a:r>
                <a:rPr lang="pt-BR" b="1" dirty="0" smtClean="0"/>
                <a:t> </a:t>
              </a:r>
              <a:r>
                <a:rPr lang="pt-BR" b="1" dirty="0" err="1" smtClean="0"/>
                <a:t>and</a:t>
              </a:r>
              <a:r>
                <a:rPr lang="pt-BR" b="1" dirty="0" smtClean="0"/>
                <a:t> </a:t>
              </a:r>
              <a:r>
                <a:rPr lang="pt-BR" b="1" dirty="0" err="1" smtClean="0"/>
                <a:t>video</a:t>
              </a:r>
              <a:r>
                <a:rPr lang="pt-BR" b="1" dirty="0" smtClean="0"/>
                <a:t> </a:t>
              </a:r>
              <a:r>
                <a:rPr lang="pt-BR" b="1" dirty="0" err="1" smtClean="0"/>
                <a:t>analysis</a:t>
              </a:r>
              <a:endParaRPr lang="pt-BR" b="1" dirty="0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4319868" y="4797152"/>
            <a:ext cx="3708516" cy="738664"/>
            <a:chOff x="4572000" y="4859868"/>
            <a:chExt cx="3708516" cy="73866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CaixaDeTexto 39"/>
            <p:cNvSpPr txBox="1"/>
            <p:nvPr/>
          </p:nvSpPr>
          <p:spPr>
            <a:xfrm>
              <a:off x="4572000" y="5229200"/>
              <a:ext cx="3708516" cy="36933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dirty="0" err="1" smtClean="0"/>
                <a:t>G.O.</a:t>
              </a:r>
              <a:r>
                <a:rPr lang="pt-BR" dirty="0" smtClean="0"/>
                <a:t> Longo, </a:t>
              </a:r>
              <a:r>
                <a:rPr lang="pt-BR" dirty="0" err="1" smtClean="0"/>
                <a:t>J.P.</a:t>
              </a:r>
              <a:r>
                <a:rPr lang="pt-BR" dirty="0" smtClean="0"/>
                <a:t> </a:t>
              </a:r>
              <a:r>
                <a:rPr lang="pt-BR" dirty="0" err="1" smtClean="0"/>
                <a:t>Krajewski</a:t>
              </a:r>
              <a:r>
                <a:rPr lang="pt-BR" dirty="0" smtClean="0"/>
                <a:t>, S.R. </a:t>
              </a:r>
              <a:r>
                <a:rPr lang="pt-BR" dirty="0" err="1" smtClean="0"/>
                <a:t>Floeter</a:t>
              </a:r>
              <a:endParaRPr lang="pt-BR" dirty="0"/>
            </a:p>
          </p:txBody>
        </p:sp>
        <p:sp>
          <p:nvSpPr>
            <p:cNvPr id="41" name="Retângulo 40"/>
            <p:cNvSpPr/>
            <p:nvPr/>
          </p:nvSpPr>
          <p:spPr>
            <a:xfrm>
              <a:off x="5729240" y="4859868"/>
              <a:ext cx="1394036" cy="36933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txBody>
            <a:bodyPr wrap="none">
              <a:spAutoFit/>
            </a:bodyPr>
            <a:lstStyle/>
            <a:p>
              <a:r>
                <a:rPr lang="pt-BR" b="1" dirty="0" err="1" smtClean="0"/>
                <a:t>Photographs</a:t>
              </a:r>
              <a:endParaRPr lang="pt-BR" b="1" dirty="0"/>
            </a:p>
          </p:txBody>
        </p:sp>
      </p:grpSp>
    </p:spTree>
  </p:cSld>
  <p:clrMapOvr>
    <a:masterClrMapping/>
  </p:clrMapOvr>
  <p:transition advTm="10296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r="61886"/>
          <a:stretch>
            <a:fillRect/>
          </a:stretch>
        </p:blipFill>
        <p:spPr bwMode="auto">
          <a:xfrm>
            <a:off x="6992023" y="0"/>
            <a:ext cx="2151977" cy="12241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323528" y="188640"/>
            <a:ext cx="1872208" cy="55531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BR" sz="2500" i="1" dirty="0" err="1" smtClean="0">
                <a:solidFill>
                  <a:schemeClr val="lt1"/>
                </a:solidFill>
              </a:rPr>
              <a:t>Next</a:t>
            </a:r>
            <a:r>
              <a:rPr lang="pt-BR" sz="2500" i="1" dirty="0" smtClean="0">
                <a:solidFill>
                  <a:schemeClr val="lt1"/>
                </a:solidFill>
              </a:rPr>
              <a:t> </a:t>
            </a:r>
            <a:r>
              <a:rPr lang="pt-BR" sz="2500" i="1" dirty="0" err="1" smtClean="0">
                <a:solidFill>
                  <a:schemeClr val="lt1"/>
                </a:solidFill>
              </a:rPr>
              <a:t>Steps</a:t>
            </a:r>
            <a:endParaRPr lang="pt-BR" sz="2500" i="1" dirty="0">
              <a:solidFill>
                <a:schemeClr val="lt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gradFill>
            <a:gsLst>
              <a:gs pos="61000">
                <a:schemeClr val="tx2">
                  <a:lumMod val="50000"/>
                </a:schemeClr>
              </a:gs>
              <a:gs pos="0">
                <a:schemeClr val="tx2">
                  <a:tint val="44500"/>
                  <a:satMod val="160000"/>
                  <a:alpha val="19000"/>
                </a:schemeClr>
              </a:gs>
              <a:gs pos="0">
                <a:schemeClr val="tx2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 smtClean="0">
                <a:latin typeface="Times New Roman" pitchFamily="18" charset="0"/>
                <a:cs typeface="Times New Roman" pitchFamily="18" charset="0"/>
              </a:rPr>
              <a:t>www.sisbiota.ufsc.br</a:t>
            </a:r>
            <a:endParaRPr lang="pt-B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o 32"/>
          <p:cNvGrpSpPr/>
          <p:nvPr/>
        </p:nvGrpSpPr>
        <p:grpSpPr>
          <a:xfrm>
            <a:off x="2987824" y="5826722"/>
            <a:ext cx="5904656" cy="842638"/>
            <a:chOff x="179513" y="4365104"/>
            <a:chExt cx="6802290" cy="970737"/>
          </a:xfrm>
        </p:grpSpPr>
        <p:pic>
          <p:nvPicPr>
            <p:cNvPr id="34" name="Picture 3" descr="Cagarras 27 10 2005 06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50654" y="4365104"/>
              <a:ext cx="1535895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5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48804" t="57961" r="3782" b="4742"/>
            <a:stretch>
              <a:fillRect/>
            </a:stretch>
          </p:blipFill>
          <p:spPr bwMode="auto">
            <a:xfrm>
              <a:off x="5652120" y="4365104"/>
              <a:ext cx="1329683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6" name="Picture 9" descr="C:\Users\LBMM\Desktop\Guilherme\Diversos\Resultados_Preliminares_JUN_10\Camera_fishes.jpg"/>
            <p:cNvPicPr>
              <a:picLocks noChangeAspect="1" noChangeArrowheads="1"/>
            </p:cNvPicPr>
            <p:nvPr/>
          </p:nvPicPr>
          <p:blipFill>
            <a:blip r:embed="rId5" cstate="print"/>
            <a:srcRect l="59371" t="2848" r="7413" b="49325"/>
            <a:stretch>
              <a:fillRect/>
            </a:stretch>
          </p:blipFill>
          <p:spPr bwMode="auto">
            <a:xfrm rot="16200000">
              <a:off x="342756" y="4201862"/>
              <a:ext cx="970736" cy="12972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7" name="Picture 4" descr="Kadu_bodianus_pulchellus_a"/>
            <p:cNvPicPr>
              <a:picLocks noChangeAspect="1" noChangeArrowheads="1"/>
            </p:cNvPicPr>
            <p:nvPr/>
          </p:nvPicPr>
          <p:blipFill>
            <a:blip r:embed="rId6" cstate="print"/>
            <a:srcRect t="11533"/>
            <a:stretch>
              <a:fillRect/>
            </a:stretch>
          </p:blipFill>
          <p:spPr bwMode="auto">
            <a:xfrm>
              <a:off x="3160469" y="4365104"/>
              <a:ext cx="869031" cy="97073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8" name="Picture 5" descr="C:\Users\Avell\@_Guilherme_Longo\Guilherme_old_PC\Fotos_Gui_Boas\Arvoredo\Baía_da_Tartaruga\psemac2.jpg"/>
            <p:cNvPicPr>
              <a:picLocks noChangeAspect="1" noChangeArrowheads="1"/>
            </p:cNvPicPr>
            <p:nvPr/>
          </p:nvPicPr>
          <p:blipFill>
            <a:blip r:embed="rId7" cstate="print"/>
            <a:srcRect t="589"/>
            <a:stretch>
              <a:fillRect/>
            </a:stretch>
          </p:blipFill>
          <p:spPr bwMode="auto">
            <a:xfrm>
              <a:off x="4103420" y="4365104"/>
              <a:ext cx="1474779" cy="9707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6" name="Picture 2" descr="C:\Users\Avell\Desktop\GO_Longo_study_sites_Brazi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268760"/>
            <a:ext cx="7880022" cy="4104456"/>
          </a:xfrm>
          <a:prstGeom prst="rect">
            <a:avLst/>
          </a:prstGeom>
          <a:noFill/>
        </p:spPr>
      </p:pic>
    </p:spTree>
  </p:cSld>
  <p:clrMapOvr>
    <a:masterClrMapping/>
  </p:clrMapOvr>
  <p:transition advTm="1888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12.9|1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25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3.4|3.5|17.8|5.5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823</Words>
  <Application>Microsoft Office PowerPoint</Application>
  <PresentationFormat>On-screen Show (4:3)</PresentationFormat>
  <Paragraphs>250</Paragraphs>
  <Slides>25</Slides>
  <Notes>24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Tema do Office</vt:lpstr>
      <vt:lpstr>Reef fish feeding impact on benthos remarkably varies with latitude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Reef fish feeding impact remarkably varies with latitude</dc:title>
  <dc:creator>GO Longo</dc:creator>
  <cp:lastModifiedBy>ruser</cp:lastModifiedBy>
  <cp:revision>208</cp:revision>
  <dcterms:created xsi:type="dcterms:W3CDTF">2012-06-26T12:14:44Z</dcterms:created>
  <dcterms:modified xsi:type="dcterms:W3CDTF">2012-07-08T06:33:41Z</dcterms:modified>
</cp:coreProperties>
</file>